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9"/>
  </p:notesMasterIdLst>
  <p:handoutMasterIdLst>
    <p:handoutMasterId r:id="rId10"/>
  </p:handoutMasterIdLst>
  <p:sldIdLst>
    <p:sldId id="898" r:id="rId2"/>
    <p:sldId id="915" r:id="rId3"/>
    <p:sldId id="916" r:id="rId4"/>
    <p:sldId id="917" r:id="rId5"/>
    <p:sldId id="912" r:id="rId6"/>
    <p:sldId id="913" r:id="rId7"/>
    <p:sldId id="914" r:id="rId8"/>
  </p:sldIdLst>
  <p:sldSz cx="12192000" cy="6858000"/>
  <p:notesSz cx="6797675" cy="99282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38CBF"/>
    <a:srgbClr val="FFFFFF"/>
    <a:srgbClr val="FFCC00"/>
    <a:srgbClr val="F9DF8D"/>
    <a:srgbClr val="F7BF3E"/>
    <a:srgbClr val="73043F"/>
    <a:srgbClr val="AC0A4F"/>
    <a:srgbClr val="990000"/>
    <a:srgbClr val="FF0000"/>
    <a:srgbClr val="00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Средний стиль 4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089" autoAdjust="0"/>
    <p:restoredTop sz="95238" autoAdjust="0"/>
  </p:normalViewPr>
  <p:slideViewPr>
    <p:cSldViewPr snapToGrid="0">
      <p:cViewPr varScale="1">
        <p:scale>
          <a:sx n="107" d="100"/>
          <a:sy n="107" d="100"/>
        </p:scale>
        <p:origin x="114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E8FD1C5-C2AD-4DE7-96E5-B07B80F2A5DF}" type="datetimeFigureOut">
              <a:rPr lang="ru-RU" smtClean="0"/>
              <a:t>17.07.2025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C16E22-87FC-445A-8324-A40CD3AF74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061012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F0D83F-BADF-417D-96B1-4FD397B5371B}" type="datetimeFigureOut">
              <a:rPr lang="ru-RU" smtClean="0"/>
              <a:t>17.07.2025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CB74AA-0677-4E7E-A6E8-F89A675A21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97732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F7EEB-AE58-429A-BEFB-8E09DE1F126D}" type="datetimeFigureOut">
              <a:rPr lang="ru-RU" smtClean="0"/>
              <a:t>17.07.2025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F9571-9F8B-4CC1-BFF6-2ACE7AF6A5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48375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F7EEB-AE58-429A-BEFB-8E09DE1F126D}" type="datetimeFigureOut">
              <a:rPr lang="ru-RU" smtClean="0"/>
              <a:t>17.07.2025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F9571-9F8B-4CC1-BFF6-2ACE7AF6A5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99685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F7EEB-AE58-429A-BEFB-8E09DE1F126D}" type="datetimeFigureOut">
              <a:rPr lang="ru-RU" smtClean="0"/>
              <a:t>17.07.2025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F9571-9F8B-4CC1-BFF6-2ACE7AF6A5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5222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F7EEB-AE58-429A-BEFB-8E09DE1F126D}" type="datetimeFigureOut">
              <a:rPr lang="ru-RU" smtClean="0"/>
              <a:t>17.07.2025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F9571-9F8B-4CC1-BFF6-2ACE7AF6A5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11656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F7EEB-AE58-429A-BEFB-8E09DE1F126D}" type="datetimeFigureOut">
              <a:rPr lang="ru-RU" smtClean="0"/>
              <a:t>17.07.2025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F9571-9F8B-4CC1-BFF6-2ACE7AF6A5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66002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F7EEB-AE58-429A-BEFB-8E09DE1F126D}" type="datetimeFigureOut">
              <a:rPr lang="ru-RU" smtClean="0"/>
              <a:t>17.07.2025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F9571-9F8B-4CC1-BFF6-2ACE7AF6A5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53097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F7EEB-AE58-429A-BEFB-8E09DE1F126D}" type="datetimeFigureOut">
              <a:rPr lang="ru-RU" smtClean="0"/>
              <a:t>17.07.2025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F9571-9F8B-4CC1-BFF6-2ACE7AF6A5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13182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F7EEB-AE58-429A-BEFB-8E09DE1F126D}" type="datetimeFigureOut">
              <a:rPr lang="ru-RU" smtClean="0"/>
              <a:t>17.07.2025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F9571-9F8B-4CC1-BFF6-2ACE7AF6A5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87219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F7EEB-AE58-429A-BEFB-8E09DE1F126D}" type="datetimeFigureOut">
              <a:rPr lang="ru-RU" smtClean="0"/>
              <a:t>17.07.2025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F9571-9F8B-4CC1-BFF6-2ACE7AF6A5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10223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F7EEB-AE58-429A-BEFB-8E09DE1F126D}" type="datetimeFigureOut">
              <a:rPr lang="ru-RU" smtClean="0"/>
              <a:t>17.07.2025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F9571-9F8B-4CC1-BFF6-2ACE7AF6A5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43412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F7EEB-AE58-429A-BEFB-8E09DE1F126D}" type="datetimeFigureOut">
              <a:rPr lang="ru-RU" smtClean="0"/>
              <a:t>17.07.2025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F9571-9F8B-4CC1-BFF6-2ACE7AF6A5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53372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9F7EEB-AE58-429A-BEFB-8E09DE1F126D}" type="datetimeFigureOut">
              <a:rPr lang="ru-RU" smtClean="0"/>
              <a:t>17.07.2025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AF9571-9F8B-4CC1-BFF6-2ACE7AF6A5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46821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www.youtube.com/shorts/Ez9qk3o2KBs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Прямая соединительная линия 4">
            <a:extLst>
              <a:ext uri="{FF2B5EF4-FFF2-40B4-BE49-F238E27FC236}">
                <a16:creationId xmlns:a16="http://schemas.microsoft.com/office/drawing/2014/main" id="{57162C4E-967C-42F0-A6EF-A6684A4EDDD2}"/>
              </a:ext>
            </a:extLst>
          </p:cNvPr>
          <p:cNvCxnSpPr>
            <a:cxnSpLocks/>
          </p:cNvCxnSpPr>
          <p:nvPr/>
        </p:nvCxnSpPr>
        <p:spPr>
          <a:xfrm>
            <a:off x="183701" y="529351"/>
            <a:ext cx="11844000" cy="0"/>
          </a:xfrm>
          <a:prstGeom prst="line">
            <a:avLst/>
          </a:prstGeom>
          <a:ln>
            <a:solidFill>
              <a:srgbClr val="7304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F10ED89A-7AA0-4E68-AEAA-71A4E393CBB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16565" y="105565"/>
            <a:ext cx="1120148" cy="333580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77F1843D-4EC7-4CEC-80E8-B17EF0448AA0}"/>
              </a:ext>
            </a:extLst>
          </p:cNvPr>
          <p:cNvSpPr txBox="1"/>
          <p:nvPr/>
        </p:nvSpPr>
        <p:spPr>
          <a:xfrm>
            <a:off x="147841" y="47886"/>
            <a:ext cx="8664465" cy="45429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b="1">
                <a:solidFill>
                  <a:srgbClr val="73043F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uk-UA" dirty="0" err="1"/>
              <a:t>Степлер</a:t>
            </a:r>
            <a:r>
              <a:rPr lang="uk-UA" dirty="0"/>
              <a:t> MINI </a:t>
            </a:r>
            <a:r>
              <a:rPr lang="uk-UA" dirty="0" err="1"/>
              <a:t>Pastelini</a:t>
            </a:r>
            <a:r>
              <a:rPr lang="uk-UA" dirty="0"/>
              <a:t> пластиковий, 10 аркушів, 10/5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EF45D341-BA0B-4B48-A93C-7FAAA80DBDF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0393" b="21568"/>
          <a:stretch/>
        </p:blipFill>
        <p:spPr>
          <a:xfrm>
            <a:off x="246453" y="878544"/>
            <a:ext cx="5105475" cy="2963177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721B10E0-0342-4870-9685-33334F26448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27899" b="28473"/>
          <a:stretch/>
        </p:blipFill>
        <p:spPr>
          <a:xfrm>
            <a:off x="246453" y="3931171"/>
            <a:ext cx="3321500" cy="1449105"/>
          </a:xfrm>
          <a:prstGeom prst="rect">
            <a:avLst/>
          </a:prstGeom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A465F3B5-5E10-4D48-8D2D-E109DC4F477F}"/>
              </a:ext>
            </a:extLst>
          </p:cNvPr>
          <p:cNvSpPr txBox="1"/>
          <p:nvPr/>
        </p:nvSpPr>
        <p:spPr>
          <a:xfrm>
            <a:off x="5351928" y="700768"/>
            <a:ext cx="6684785" cy="414472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pPr>
              <a:lnSpc>
                <a:spcPct val="100000"/>
              </a:lnSpc>
            </a:pPr>
            <a:r>
              <a:rPr lang="uk-UA" b="1" dirty="0" err="1"/>
              <a:t>Axent</a:t>
            </a:r>
            <a:r>
              <a:rPr lang="uk-UA" b="1" dirty="0"/>
              <a:t> MINI </a:t>
            </a:r>
            <a:r>
              <a:rPr lang="uk-UA" b="1" dirty="0" err="1"/>
              <a:t>Pastelini</a:t>
            </a:r>
            <a:r>
              <a:rPr lang="uk-UA" b="1" dirty="0"/>
              <a:t> </a:t>
            </a:r>
            <a:r>
              <a:rPr lang="uk-UA" dirty="0"/>
              <a:t>— компактні </a:t>
            </a:r>
            <a:r>
              <a:rPr lang="uk-UA" dirty="0" err="1"/>
              <a:t>степлери</a:t>
            </a:r>
            <a:r>
              <a:rPr lang="uk-UA" dirty="0"/>
              <a:t>, які створені для вашої зручності.</a:t>
            </a:r>
          </a:p>
          <a:p>
            <a:pPr>
              <a:lnSpc>
                <a:spcPct val="100000"/>
              </a:lnSpc>
            </a:pPr>
            <a:r>
              <a:rPr lang="uk-UA" b="1" dirty="0"/>
              <a:t>Легкі та міцні: </a:t>
            </a:r>
            <a:r>
              <a:rPr lang="uk-UA" dirty="0"/>
              <a:t>виготовлені з якісного ABS пластику</a:t>
            </a:r>
            <a:r>
              <a:rPr lang="en-US" dirty="0"/>
              <a:t>.</a:t>
            </a:r>
            <a:endParaRPr lang="uk-UA" dirty="0"/>
          </a:p>
          <a:p>
            <a:pPr>
              <a:lnSpc>
                <a:spcPct val="100000"/>
              </a:lnSpc>
            </a:pPr>
            <a:r>
              <a:rPr lang="uk-UA" b="1" dirty="0"/>
              <a:t>Надійне скріплення без зусиль: </a:t>
            </a:r>
            <a:r>
              <a:rPr lang="uk-UA" dirty="0"/>
              <a:t>металевий механізм забезпечує плавну подачу скоб, стабільну роботу без осічок та легку заміну скоб.</a:t>
            </a:r>
          </a:p>
          <a:p>
            <a:pPr>
              <a:lnSpc>
                <a:spcPct val="100000"/>
              </a:lnSpc>
            </a:pPr>
            <a:r>
              <a:rPr lang="uk-UA" b="1" dirty="0"/>
              <a:t>Зручне зберігання та транспортування: </a:t>
            </a:r>
            <a:r>
              <a:rPr lang="uk-UA" dirty="0"/>
              <a:t>спеціальний механізм дозволяє </a:t>
            </a:r>
            <a:r>
              <a:rPr lang="uk-UA" dirty="0" err="1"/>
              <a:t>компактно</a:t>
            </a:r>
            <a:r>
              <a:rPr lang="uk-UA" dirty="0"/>
              <a:t> складати </a:t>
            </a:r>
            <a:r>
              <a:rPr lang="uk-UA" dirty="0" err="1"/>
              <a:t>степлер</a:t>
            </a:r>
            <a:r>
              <a:rPr lang="uk-UA" dirty="0"/>
              <a:t>, що особливо зручно для мобільної роботи або організованого робочого місця.</a:t>
            </a:r>
          </a:p>
          <a:p>
            <a:pPr>
              <a:lnSpc>
                <a:spcPct val="100000"/>
              </a:lnSpc>
            </a:pPr>
            <a:r>
              <a:rPr lang="uk-UA" b="1" dirty="0"/>
              <a:t>Стильні пастельні кольори: </a:t>
            </a:r>
            <a:r>
              <a:rPr lang="uk-UA" dirty="0"/>
              <a:t>додають настрою та гармонійно доповнюють ваш офісний простір.</a:t>
            </a:r>
            <a:endParaRPr lang="en-US" dirty="0"/>
          </a:p>
          <a:p>
            <a:pPr>
              <a:lnSpc>
                <a:spcPct val="100000"/>
              </a:lnSpc>
            </a:pPr>
            <a:r>
              <a:rPr lang="uk-UA" dirty="0"/>
              <a:t>Скріплює 10 аркушів, номер скоби</a:t>
            </a:r>
            <a:r>
              <a:rPr lang="en-US" dirty="0"/>
              <a:t> 10/5</a:t>
            </a:r>
            <a:r>
              <a:rPr lang="uk-UA" dirty="0"/>
              <a:t>, глибина скріплення 40 мм.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uk-UA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Мін відвантаження - 1 шт. 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uk-UA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Упаковка – 1/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24/288</a:t>
            </a:r>
            <a:endParaRPr lang="uk-UA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</a:endParaRP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uk-UA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РРЦ  - 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65</a:t>
            </a:r>
            <a:r>
              <a:rPr lang="uk-UA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 грн</a:t>
            </a:r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B4D383E6-F5E6-49E4-96E5-1A7D36B0C787}"/>
              </a:ext>
            </a:extLst>
          </p:cNvPr>
          <p:cNvSpPr txBox="1"/>
          <p:nvPr/>
        </p:nvSpPr>
        <p:spPr>
          <a:xfrm>
            <a:off x="345973" y="5588342"/>
            <a:ext cx="2172346" cy="104599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  <a:defRPr sz="1400" b="1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pPr marL="0" indent="0">
              <a:lnSpc>
                <a:spcPct val="100000"/>
              </a:lnSpc>
              <a:buNone/>
            </a:pPr>
            <a:r>
              <a:rPr lang="uk-UA" sz="1050" b="0" dirty="0"/>
              <a:t>арт. </a:t>
            </a:r>
            <a:r>
              <a:rPr lang="en-US" sz="1050" b="0" dirty="0"/>
              <a:t>4910-18-A</a:t>
            </a:r>
            <a:r>
              <a:rPr lang="uk-UA" sz="1050" b="0" dirty="0"/>
              <a:t>, м'ятний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uk-UA" sz="1050" b="0" dirty="0"/>
              <a:t>арт. 4910-08-A,</a:t>
            </a:r>
            <a:r>
              <a:rPr lang="en-US" sz="1050" b="0" dirty="0"/>
              <a:t> </a:t>
            </a:r>
            <a:r>
              <a:rPr lang="uk-UA" sz="1050" b="0" dirty="0"/>
              <a:t>жовтий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uk-UA" sz="1050" b="0" dirty="0"/>
              <a:t>арт. </a:t>
            </a:r>
            <a:r>
              <a:rPr lang="en-US" sz="1050" b="0" dirty="0"/>
              <a:t>4910-09-A</a:t>
            </a:r>
            <a:r>
              <a:rPr lang="uk-UA" sz="1050" b="0" dirty="0"/>
              <a:t>, </a:t>
            </a:r>
            <a:r>
              <a:rPr lang="uk-UA" sz="1050" b="0" dirty="0" err="1"/>
              <a:t>неом'ятний</a:t>
            </a:r>
            <a:endParaRPr lang="uk-UA" sz="1050" b="0" dirty="0"/>
          </a:p>
          <a:p>
            <a:pPr marL="0" indent="0">
              <a:lnSpc>
                <a:spcPct val="100000"/>
              </a:lnSpc>
              <a:buNone/>
            </a:pPr>
            <a:r>
              <a:rPr lang="uk-UA" sz="1050" b="0" dirty="0"/>
              <a:t>арт. </a:t>
            </a:r>
            <a:r>
              <a:rPr lang="en-US" sz="1050" b="0" dirty="0"/>
              <a:t>4910-10-A</a:t>
            </a:r>
            <a:r>
              <a:rPr lang="uk-UA" sz="1050" b="0" dirty="0"/>
              <a:t>, рожевий</a:t>
            </a:r>
          </a:p>
        </p:txBody>
      </p:sp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EED5D369-1600-4A26-9CDA-831977088A9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1298" y="4947186"/>
            <a:ext cx="1748896" cy="1748896"/>
          </a:xfrm>
          <a:prstGeom prst="rect">
            <a:avLst/>
          </a:prstGeom>
        </p:spPr>
      </p:pic>
      <p:sp>
        <p:nvSpPr>
          <p:cNvPr id="30" name="TextBox 29">
            <a:extLst>
              <a:ext uri="{FF2B5EF4-FFF2-40B4-BE49-F238E27FC236}">
                <a16:creationId xmlns:a16="http://schemas.microsoft.com/office/drawing/2014/main" id="{8E4D4833-C79B-4309-9E26-B84201426B46}"/>
              </a:ext>
            </a:extLst>
          </p:cNvPr>
          <p:cNvSpPr txBox="1"/>
          <p:nvPr/>
        </p:nvSpPr>
        <p:spPr>
          <a:xfrm>
            <a:off x="7370522" y="6400369"/>
            <a:ext cx="458546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uk-UA" sz="1400" u="sng" dirty="0">
                <a:solidFill>
                  <a:srgbClr val="0563C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6"/>
              </a:rPr>
              <a:t>https://www.youtube.com/shorts/Ez9qk3o2KBs</a:t>
            </a:r>
            <a:endParaRPr lang="uk-UA" sz="1400" dirty="0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ECE3BD0E-D484-4308-A844-783C5C06EDB7}"/>
              </a:ext>
            </a:extLst>
          </p:cNvPr>
          <p:cNvSpPr txBox="1"/>
          <p:nvPr/>
        </p:nvSpPr>
        <p:spPr>
          <a:xfrm>
            <a:off x="7370522" y="6110519"/>
            <a:ext cx="4343415" cy="30777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indent="0">
              <a:lnSpc>
                <a:spcPct val="100000"/>
              </a:lnSpc>
              <a:spcAft>
                <a:spcPts val="800"/>
              </a:spcAft>
              <a:buFont typeface="Arial" panose="020B0604020202020204" pitchFamily="34" charset="0"/>
              <a:buNone/>
              <a:defRPr sz="1000" b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uk-UA" sz="1400"/>
              <a:t>Відеоогляд новинки за посиланням:</a:t>
            </a:r>
          </a:p>
        </p:txBody>
      </p:sp>
    </p:spTree>
    <p:extLst>
      <p:ext uri="{BB962C8B-B14F-4D97-AF65-F5344CB8AC3E}">
        <p14:creationId xmlns:p14="http://schemas.microsoft.com/office/powerpoint/2010/main" val="14261045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Прямая соединительная линия 4">
            <a:extLst>
              <a:ext uri="{FF2B5EF4-FFF2-40B4-BE49-F238E27FC236}">
                <a16:creationId xmlns:a16="http://schemas.microsoft.com/office/drawing/2014/main" id="{57162C4E-967C-42F0-A6EF-A6684A4EDDD2}"/>
              </a:ext>
            </a:extLst>
          </p:cNvPr>
          <p:cNvCxnSpPr>
            <a:cxnSpLocks/>
          </p:cNvCxnSpPr>
          <p:nvPr/>
        </p:nvCxnSpPr>
        <p:spPr>
          <a:xfrm>
            <a:off x="183701" y="529351"/>
            <a:ext cx="11844000" cy="0"/>
          </a:xfrm>
          <a:prstGeom prst="line">
            <a:avLst/>
          </a:prstGeom>
          <a:ln>
            <a:solidFill>
              <a:srgbClr val="7304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F10ED89A-7AA0-4E68-AEAA-71A4E393CBB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16565" y="105565"/>
            <a:ext cx="1120148" cy="333580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63477CE2-392F-4015-8D66-ABA183907C83}"/>
              </a:ext>
            </a:extLst>
          </p:cNvPr>
          <p:cNvSpPr txBox="1"/>
          <p:nvPr/>
        </p:nvSpPr>
        <p:spPr>
          <a:xfrm>
            <a:off x="117275" y="40110"/>
            <a:ext cx="9492887" cy="45429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b="1">
                <a:solidFill>
                  <a:srgbClr val="73043F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uk-UA" dirty="0" err="1"/>
              <a:t>Степлер</a:t>
            </a:r>
            <a:r>
              <a:rPr lang="uk-UA" dirty="0"/>
              <a:t> Welle-2 пластиковий, </a:t>
            </a:r>
            <a:r>
              <a:rPr lang="uk-UA" dirty="0" err="1"/>
              <a:t>Pastelini</a:t>
            </a:r>
            <a:r>
              <a:rPr lang="uk-UA" dirty="0"/>
              <a:t>, 20 аркушів, 24/6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0A47FEB-D4E4-4D43-8E81-5ED3B00E957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1080" b="21016"/>
          <a:stretch/>
        </p:blipFill>
        <p:spPr>
          <a:xfrm>
            <a:off x="185466" y="1297588"/>
            <a:ext cx="4963065" cy="2873851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B280DEBD-884E-4483-9C4E-D417644EAC10}"/>
              </a:ext>
            </a:extLst>
          </p:cNvPr>
          <p:cNvSpPr txBox="1"/>
          <p:nvPr/>
        </p:nvSpPr>
        <p:spPr>
          <a:xfrm>
            <a:off x="5317241" y="677023"/>
            <a:ext cx="6801392" cy="488338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285750" indent="-285750">
              <a:lnSpc>
                <a:spcPct val="100000"/>
              </a:lnSpc>
              <a:spcAft>
                <a:spcPts val="800"/>
              </a:spcAft>
              <a:buFont typeface="Arial" panose="020B0604020202020204" pitchFamily="34" charset="0"/>
              <a:buChar char="•"/>
              <a:defRPr sz="1400" b="1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uk-UA" dirty="0" err="1"/>
              <a:t>Axent</a:t>
            </a:r>
            <a:r>
              <a:rPr lang="uk-UA" dirty="0"/>
              <a:t> Welle-2 </a:t>
            </a:r>
            <a:r>
              <a:rPr lang="uk-UA" dirty="0" err="1"/>
              <a:t>Pastelini</a:t>
            </a:r>
            <a:r>
              <a:rPr lang="uk-UA" dirty="0"/>
              <a:t> </a:t>
            </a:r>
            <a:r>
              <a:rPr lang="uk-UA" b="0" dirty="0"/>
              <a:t>— стильний і зручний </a:t>
            </a:r>
            <a:r>
              <a:rPr lang="uk-UA" b="0" dirty="0" err="1"/>
              <a:t>степлер</a:t>
            </a:r>
            <a:r>
              <a:rPr lang="uk-UA" b="0" dirty="0"/>
              <a:t>.</a:t>
            </a:r>
          </a:p>
          <a:p>
            <a:r>
              <a:rPr lang="uk-UA" dirty="0"/>
              <a:t>Надійність і довговічність: </a:t>
            </a:r>
            <a:r>
              <a:rPr lang="uk-UA" b="0" dirty="0"/>
              <a:t>виготовлений з якісного, легкого та міцного ABS пластику, стійкого до навантажень.</a:t>
            </a:r>
          </a:p>
          <a:p>
            <a:r>
              <a:rPr lang="uk-UA" dirty="0"/>
              <a:t>Комфорт у роботі: </a:t>
            </a:r>
            <a:r>
              <a:rPr lang="uk-UA" b="0" dirty="0"/>
              <a:t>зручний механізм подачі скоб забезпечує плавне скріплення без осічок і легку заміну скоб.</a:t>
            </a:r>
          </a:p>
          <a:p>
            <a:r>
              <a:rPr lang="uk-UA" dirty="0"/>
              <a:t>Контроль за витратами: </a:t>
            </a:r>
            <a:r>
              <a:rPr lang="uk-UA" b="0" dirty="0"/>
              <a:t>віконце дозволяє бачити залишок скоб, щоб вчасно їх поповнити.</a:t>
            </a:r>
          </a:p>
          <a:p>
            <a:r>
              <a:rPr lang="uk-UA" dirty="0"/>
              <a:t>Функціональність: </a:t>
            </a:r>
            <a:r>
              <a:rPr lang="uk-UA" b="0" dirty="0"/>
              <a:t>можливість легко перемикатися між закритим і відкритим типом скріплення.</a:t>
            </a:r>
          </a:p>
          <a:p>
            <a:r>
              <a:rPr lang="uk-UA" dirty="0"/>
              <a:t>Захист робочої поверхні: </a:t>
            </a:r>
            <a:r>
              <a:rPr lang="uk-UA" b="0" dirty="0"/>
              <a:t>прогумована підошва запобігає ковзанню та захищає стіл від подряпин.</a:t>
            </a:r>
          </a:p>
          <a:p>
            <a:r>
              <a:rPr lang="uk-UA" dirty="0"/>
              <a:t>Пастельні кольори: </a:t>
            </a:r>
            <a:r>
              <a:rPr lang="uk-UA" b="0" dirty="0"/>
              <a:t>додають естетики вашому робочому простору.</a:t>
            </a:r>
          </a:p>
          <a:p>
            <a:r>
              <a:rPr lang="uk-UA" b="0" dirty="0"/>
              <a:t>Скріплює 20 </a:t>
            </a:r>
            <a:r>
              <a:rPr lang="uk-UA" b="0" dirty="0" err="1"/>
              <a:t>арк</a:t>
            </a:r>
            <a:r>
              <a:rPr lang="en-US" b="0" dirty="0"/>
              <a:t>.</a:t>
            </a:r>
            <a:r>
              <a:rPr lang="uk-UA" b="0" dirty="0"/>
              <a:t>, номер скоби</a:t>
            </a:r>
            <a:r>
              <a:rPr lang="en-US" b="0" dirty="0"/>
              <a:t> 24/6</a:t>
            </a:r>
            <a:r>
              <a:rPr lang="uk-UA" b="0" dirty="0"/>
              <a:t>, глибина скріплення 6</a:t>
            </a:r>
            <a:r>
              <a:rPr lang="en-US" b="0" dirty="0"/>
              <a:t>5</a:t>
            </a:r>
            <a:r>
              <a:rPr lang="uk-UA" b="0" dirty="0"/>
              <a:t> мм.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uk-UA" b="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Мін відвантаження - 1 шт. 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uk-UA" b="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Упаковка – 1/12</a:t>
            </a:r>
            <a:r>
              <a:rPr lang="en-US" b="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/</a:t>
            </a:r>
            <a:r>
              <a:rPr lang="uk-UA" b="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96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uk-UA" b="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РРЦ  - 148</a:t>
            </a:r>
            <a:r>
              <a:rPr lang="en-US" b="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,</a:t>
            </a:r>
            <a:r>
              <a:rPr lang="uk-UA" b="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40 грн</a:t>
            </a:r>
            <a:endParaRPr lang="uk-UA" b="0" dirty="0"/>
          </a:p>
          <a:p>
            <a:pPr marL="0" indent="0">
              <a:buNone/>
            </a:pPr>
            <a:endParaRPr lang="uk-UA" b="0" dirty="0"/>
          </a:p>
        </p:txBody>
      </p:sp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58CAFADC-8689-42BB-AAFB-4F5ECDC85A2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15559" y="4757758"/>
            <a:ext cx="2071201" cy="2071201"/>
          </a:xfrm>
          <a:prstGeom prst="rect">
            <a:avLst/>
          </a:prstGeom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03C1466C-C167-4AA8-A68F-6CE74C35E85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3369" y="4394557"/>
            <a:ext cx="2331709" cy="2331709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3D251666-CA6E-4E58-9F52-DB2A61D838A4}"/>
              </a:ext>
            </a:extLst>
          </p:cNvPr>
          <p:cNvSpPr txBox="1"/>
          <p:nvPr/>
        </p:nvSpPr>
        <p:spPr>
          <a:xfrm>
            <a:off x="5344136" y="5560411"/>
            <a:ext cx="2172346" cy="104644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  <a:defRPr sz="1400" b="1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pPr marL="0" indent="0">
              <a:lnSpc>
                <a:spcPct val="100000"/>
              </a:lnSpc>
              <a:buNone/>
            </a:pPr>
            <a:r>
              <a:rPr lang="uk-UA" sz="1050" b="0" dirty="0"/>
              <a:t>арт. </a:t>
            </a:r>
            <a:r>
              <a:rPr lang="en-US" sz="1050" b="0" dirty="0"/>
              <a:t>4820-08-A</a:t>
            </a:r>
            <a:r>
              <a:rPr lang="uk-UA" sz="1050" b="0" dirty="0"/>
              <a:t>, жовтий</a:t>
            </a:r>
            <a:endParaRPr lang="en-US" sz="1050" b="0" dirty="0"/>
          </a:p>
          <a:p>
            <a:pPr marL="0" indent="0">
              <a:lnSpc>
                <a:spcPct val="100000"/>
              </a:lnSpc>
              <a:buNone/>
            </a:pPr>
            <a:r>
              <a:rPr lang="uk-UA" sz="1050" b="0" dirty="0"/>
              <a:t>арт. </a:t>
            </a:r>
            <a:r>
              <a:rPr lang="en-US" sz="1050" b="0" dirty="0"/>
              <a:t>4820-18-A</a:t>
            </a:r>
            <a:r>
              <a:rPr lang="uk-UA" sz="1050" b="0" dirty="0"/>
              <a:t>, м'ятний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uk-UA" sz="1050" b="0" dirty="0"/>
              <a:t>арт. </a:t>
            </a:r>
            <a:r>
              <a:rPr lang="en-US" sz="1050" b="0" dirty="0"/>
              <a:t>4820-10-A</a:t>
            </a:r>
            <a:r>
              <a:rPr lang="uk-UA" sz="1050" b="0" dirty="0"/>
              <a:t>, рожевий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uk-UA" sz="1050" b="0" dirty="0"/>
              <a:t>арт. </a:t>
            </a:r>
            <a:r>
              <a:rPr lang="en-US" sz="1050" b="0" dirty="0"/>
              <a:t>4820-09-A</a:t>
            </a:r>
            <a:r>
              <a:rPr lang="uk-UA" sz="1050" b="0" dirty="0"/>
              <a:t>, </a:t>
            </a:r>
            <a:r>
              <a:rPr lang="uk-UA" sz="1050" b="0" dirty="0" err="1"/>
              <a:t>неом'ятний</a:t>
            </a:r>
            <a:endParaRPr lang="uk-UA" sz="1050" b="0" dirty="0"/>
          </a:p>
        </p:txBody>
      </p:sp>
    </p:spTree>
    <p:extLst>
      <p:ext uri="{BB962C8B-B14F-4D97-AF65-F5344CB8AC3E}">
        <p14:creationId xmlns:p14="http://schemas.microsoft.com/office/powerpoint/2010/main" val="21139793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Прямая соединительная линия 4">
            <a:extLst>
              <a:ext uri="{FF2B5EF4-FFF2-40B4-BE49-F238E27FC236}">
                <a16:creationId xmlns:a16="http://schemas.microsoft.com/office/drawing/2014/main" id="{57162C4E-967C-42F0-A6EF-A6684A4EDDD2}"/>
              </a:ext>
            </a:extLst>
          </p:cNvPr>
          <p:cNvCxnSpPr>
            <a:cxnSpLocks/>
          </p:cNvCxnSpPr>
          <p:nvPr/>
        </p:nvCxnSpPr>
        <p:spPr>
          <a:xfrm>
            <a:off x="183701" y="529351"/>
            <a:ext cx="11844000" cy="0"/>
          </a:xfrm>
          <a:prstGeom prst="line">
            <a:avLst/>
          </a:prstGeom>
          <a:ln>
            <a:solidFill>
              <a:srgbClr val="7304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F10ED89A-7AA0-4E68-AEAA-71A4E393CBB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16565" y="105565"/>
            <a:ext cx="1120148" cy="33358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85409ACA-5584-48CB-8DA3-94F4DEFA801B}"/>
              </a:ext>
            </a:extLst>
          </p:cNvPr>
          <p:cNvSpPr txBox="1"/>
          <p:nvPr/>
        </p:nvSpPr>
        <p:spPr>
          <a:xfrm>
            <a:off x="183701" y="36500"/>
            <a:ext cx="9125762" cy="45429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b="1">
                <a:solidFill>
                  <a:srgbClr val="73043F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uk-UA" dirty="0"/>
              <a:t>Діркопробивач Welle-2 з пластиковим верхом, </a:t>
            </a:r>
            <a:r>
              <a:rPr lang="uk-UA" dirty="0" err="1"/>
              <a:t>Pastelini</a:t>
            </a:r>
            <a:r>
              <a:rPr lang="uk-UA" dirty="0"/>
              <a:t>, 20 аркушів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BD672F03-D2D2-4A01-9CDE-71F9102D518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4678" y="713182"/>
            <a:ext cx="2880000" cy="2880000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E7866FBC-89F3-4375-9729-3FA1AA8AA0A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16775" y="713182"/>
            <a:ext cx="2880000" cy="2880000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4093C58D-BD27-4CD1-BA04-C28B17C5E8A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5688" y="3448649"/>
            <a:ext cx="2880000" cy="2880000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CBD67673-1D86-4606-BEA1-9189D66E7FF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172090" y="3448649"/>
            <a:ext cx="2880000" cy="2880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012D3B5A-54D3-47CF-8A6E-1547FDF45E38}"/>
              </a:ext>
            </a:extLst>
          </p:cNvPr>
          <p:cNvSpPr txBox="1"/>
          <p:nvPr/>
        </p:nvSpPr>
        <p:spPr>
          <a:xfrm>
            <a:off x="6278872" y="832220"/>
            <a:ext cx="5482583" cy="574516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285750" indent="-285750">
              <a:lnSpc>
                <a:spcPct val="100000"/>
              </a:lnSpc>
              <a:spcAft>
                <a:spcPts val="800"/>
              </a:spcAft>
              <a:buFont typeface="Arial" panose="020B0604020202020204" pitchFamily="34" charset="0"/>
              <a:buChar char="•"/>
              <a:defRPr sz="1400" b="1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uk-UA" dirty="0" err="1"/>
              <a:t>Axent</a:t>
            </a:r>
            <a:r>
              <a:rPr lang="uk-UA" dirty="0"/>
              <a:t> Welle-2 </a:t>
            </a:r>
            <a:r>
              <a:rPr lang="uk-UA" dirty="0" err="1"/>
              <a:t>Pastelini</a:t>
            </a:r>
            <a:r>
              <a:rPr lang="uk-UA" dirty="0"/>
              <a:t> </a:t>
            </a:r>
            <a:r>
              <a:rPr lang="uk-UA" b="0" dirty="0"/>
              <a:t>— діркопробивач, що поєднує точність, комфорт і стиль</a:t>
            </a:r>
            <a:r>
              <a:rPr lang="en-US" b="0" dirty="0"/>
              <a:t>.</a:t>
            </a:r>
            <a:endParaRPr lang="uk-UA" b="0" dirty="0"/>
          </a:p>
          <a:p>
            <a:r>
              <a:rPr lang="uk-UA" dirty="0"/>
              <a:t>Зручно працювати: </a:t>
            </a:r>
            <a:r>
              <a:rPr lang="uk-UA" b="0" dirty="0"/>
              <a:t>ергономічна рукоятка забезпечує комфорт навіть при тривалому використанні.</a:t>
            </a:r>
          </a:p>
          <a:p>
            <a:r>
              <a:rPr lang="uk-UA" dirty="0"/>
              <a:t>Міцність і легкість: </a:t>
            </a:r>
            <a:r>
              <a:rPr lang="uk-UA" b="0" dirty="0"/>
              <a:t>корпус із сучасного ABS-пластику — легкий, ударостійкий і довговічний.</a:t>
            </a:r>
          </a:p>
          <a:p>
            <a:r>
              <a:rPr lang="uk-UA" dirty="0"/>
              <a:t>Надійний у роботі: </a:t>
            </a:r>
            <a:r>
              <a:rPr lang="uk-UA" b="0" dirty="0"/>
              <a:t>металеві механізми та гострі леза гарантують стабільну та довговічну роботу.</a:t>
            </a:r>
          </a:p>
          <a:p>
            <a:r>
              <a:rPr lang="uk-UA" dirty="0"/>
              <a:t>Ідеальна точність: </a:t>
            </a:r>
            <a:r>
              <a:rPr lang="uk-UA" b="0" dirty="0"/>
              <a:t>висувна лінійка з чіткою шкалою форматів (A3, A4, A5) допомагає точно позиціонувати аркуші.</a:t>
            </a:r>
          </a:p>
          <a:p>
            <a:r>
              <a:rPr lang="uk-UA" dirty="0"/>
              <a:t>Легке очищення: </a:t>
            </a:r>
            <a:r>
              <a:rPr lang="uk-UA" b="0" dirty="0"/>
              <a:t>знімний резервуар для конфетті відкривається плавно та без зусиль.</a:t>
            </a:r>
          </a:p>
          <a:p>
            <a:r>
              <a:rPr lang="uk-UA" dirty="0"/>
              <a:t>Стійкість на столі: </a:t>
            </a:r>
            <a:r>
              <a:rPr lang="uk-UA" b="0" dirty="0"/>
              <a:t>прогумована підошва запобігає ковзанню та захищає поверхню від подряпин.</a:t>
            </a:r>
          </a:p>
          <a:p>
            <a:r>
              <a:rPr lang="uk-UA" dirty="0"/>
              <a:t>Стандартне пробивання: </a:t>
            </a:r>
            <a:r>
              <a:rPr lang="uk-UA" b="0" dirty="0"/>
              <a:t>отвори діаметром 6 мм, відстань між ними — 80 мм.</a:t>
            </a:r>
            <a:endParaRPr lang="en-US" b="0" dirty="0"/>
          </a:p>
          <a:p>
            <a:r>
              <a:rPr lang="uk-UA" b="0" dirty="0"/>
              <a:t>Пробиває до </a:t>
            </a:r>
            <a:r>
              <a:rPr lang="en-US" b="0" dirty="0"/>
              <a:t>20</a:t>
            </a:r>
            <a:r>
              <a:rPr lang="uk-UA" b="0" dirty="0"/>
              <a:t> аркушів.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uk-UA" b="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Мін відвантаження - 1 шт. 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uk-UA" b="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Упаковка – 1/</a:t>
            </a:r>
            <a:r>
              <a:rPr lang="en-US" b="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12/96</a:t>
            </a:r>
            <a:endParaRPr lang="uk-UA" b="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</a:endParaRP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uk-UA" b="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РРЦ  - </a:t>
            </a:r>
            <a:r>
              <a:rPr lang="en-US" b="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182,40</a:t>
            </a:r>
            <a:r>
              <a:rPr lang="uk-UA" b="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 грн</a:t>
            </a:r>
            <a:endParaRPr lang="en-US" b="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C75E5AB-3BD9-4D25-8549-B8407DAF1EB3}"/>
              </a:ext>
            </a:extLst>
          </p:cNvPr>
          <p:cNvSpPr txBox="1"/>
          <p:nvPr/>
        </p:nvSpPr>
        <p:spPr>
          <a:xfrm>
            <a:off x="249530" y="3137861"/>
            <a:ext cx="1376158" cy="25391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indent="0">
              <a:lnSpc>
                <a:spcPct val="100000"/>
              </a:lnSpc>
              <a:spcAft>
                <a:spcPts val="800"/>
              </a:spcAft>
              <a:buFont typeface="Arial" panose="020B0604020202020204" pitchFamily="34" charset="0"/>
              <a:buNone/>
              <a:defRPr sz="1050" b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3820-08-A</a:t>
            </a:r>
            <a:r>
              <a:rPr lang="uk-UA" dirty="0"/>
              <a:t>, жовтий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2713471-5B6E-4C9E-AA16-5E25F3F604B1}"/>
              </a:ext>
            </a:extLst>
          </p:cNvPr>
          <p:cNvSpPr txBox="1"/>
          <p:nvPr/>
        </p:nvSpPr>
        <p:spPr>
          <a:xfrm>
            <a:off x="3048000" y="3137861"/>
            <a:ext cx="1488141" cy="25391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indent="0">
              <a:lnSpc>
                <a:spcPct val="100000"/>
              </a:lnSpc>
              <a:spcAft>
                <a:spcPts val="800"/>
              </a:spcAft>
              <a:buFont typeface="Arial" panose="020B0604020202020204" pitchFamily="34" charset="0"/>
              <a:buNone/>
              <a:defRPr sz="1050" b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uk-UA" dirty="0"/>
              <a:t>3820-18-A, м'ятний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06434C8-E5BB-44CD-B921-640C12212CFC}"/>
              </a:ext>
            </a:extLst>
          </p:cNvPr>
          <p:cNvSpPr txBox="1"/>
          <p:nvPr/>
        </p:nvSpPr>
        <p:spPr>
          <a:xfrm>
            <a:off x="249530" y="6144818"/>
            <a:ext cx="1488141" cy="25391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indent="0">
              <a:lnSpc>
                <a:spcPct val="100000"/>
              </a:lnSpc>
              <a:spcAft>
                <a:spcPts val="800"/>
              </a:spcAft>
              <a:buFont typeface="Arial" panose="020B0604020202020204" pitchFamily="34" charset="0"/>
              <a:buNone/>
              <a:defRPr sz="1050" b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3820-10-A</a:t>
            </a:r>
            <a:r>
              <a:rPr lang="uk-UA" dirty="0"/>
              <a:t>, рожевий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7E67909-ADA3-4309-908C-B92CD5FC0235}"/>
              </a:ext>
            </a:extLst>
          </p:cNvPr>
          <p:cNvSpPr txBox="1"/>
          <p:nvPr/>
        </p:nvSpPr>
        <p:spPr>
          <a:xfrm>
            <a:off x="3096698" y="6144818"/>
            <a:ext cx="2084902" cy="25391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indent="0">
              <a:lnSpc>
                <a:spcPct val="100000"/>
              </a:lnSpc>
              <a:spcAft>
                <a:spcPts val="800"/>
              </a:spcAft>
              <a:buFont typeface="Arial" panose="020B0604020202020204" pitchFamily="34" charset="0"/>
              <a:buNone/>
              <a:defRPr sz="1050" b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3820-09-A</a:t>
            </a:r>
            <a:r>
              <a:rPr lang="uk-UA" dirty="0"/>
              <a:t>, </a:t>
            </a:r>
            <a:r>
              <a:rPr lang="uk-UA" sz="1050" b="0" dirty="0" err="1"/>
              <a:t>неом'ятний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11344761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Прямая соединительная линия 4">
            <a:extLst>
              <a:ext uri="{FF2B5EF4-FFF2-40B4-BE49-F238E27FC236}">
                <a16:creationId xmlns:a16="http://schemas.microsoft.com/office/drawing/2014/main" id="{57162C4E-967C-42F0-A6EF-A6684A4EDDD2}"/>
              </a:ext>
            </a:extLst>
          </p:cNvPr>
          <p:cNvCxnSpPr>
            <a:cxnSpLocks/>
          </p:cNvCxnSpPr>
          <p:nvPr/>
        </p:nvCxnSpPr>
        <p:spPr>
          <a:xfrm>
            <a:off x="183701" y="529351"/>
            <a:ext cx="11844000" cy="0"/>
          </a:xfrm>
          <a:prstGeom prst="line">
            <a:avLst/>
          </a:prstGeom>
          <a:ln>
            <a:solidFill>
              <a:srgbClr val="7304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F10ED89A-7AA0-4E68-AEAA-71A4E393CBB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16565" y="105565"/>
            <a:ext cx="1120148" cy="33358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85409ACA-5584-48CB-8DA3-94F4DEFA801B}"/>
              </a:ext>
            </a:extLst>
          </p:cNvPr>
          <p:cNvSpPr txBox="1"/>
          <p:nvPr/>
        </p:nvSpPr>
        <p:spPr>
          <a:xfrm>
            <a:off x="183701" y="36500"/>
            <a:ext cx="9125762" cy="45429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b="1">
                <a:solidFill>
                  <a:srgbClr val="73043F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uk-UA" dirty="0"/>
              <a:t>Діркопробивач Welle-2 з пластиковим верхом, </a:t>
            </a:r>
            <a:r>
              <a:rPr lang="uk-UA" dirty="0" err="1"/>
              <a:t>Pastelini</a:t>
            </a:r>
            <a:r>
              <a:rPr lang="uk-UA" dirty="0"/>
              <a:t>, 20 аркушів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4268153-E946-4FE6-AF13-4C1DD12491B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4131" b="23202"/>
          <a:stretch/>
        </p:blipFill>
        <p:spPr>
          <a:xfrm>
            <a:off x="183701" y="2116185"/>
            <a:ext cx="5671494" cy="2987040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26F307CC-018E-4172-9E33-4BCB5774C49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17600" y="1268558"/>
            <a:ext cx="4478012" cy="4478012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0052AD5E-BD6F-4872-B768-9B3460B2424B}"/>
              </a:ext>
            </a:extLst>
          </p:cNvPr>
          <p:cNvSpPr txBox="1"/>
          <p:nvPr/>
        </p:nvSpPr>
        <p:spPr>
          <a:xfrm>
            <a:off x="1490384" y="5164083"/>
            <a:ext cx="4365811" cy="52322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285750" indent="-285750">
              <a:lnSpc>
                <a:spcPct val="100000"/>
              </a:lnSpc>
              <a:spcAft>
                <a:spcPts val="800"/>
              </a:spcAft>
              <a:buFont typeface="Arial" panose="020B0604020202020204" pitchFamily="34" charset="0"/>
              <a:buChar char="•"/>
              <a:defRPr sz="1400" b="1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pPr marL="0" indent="0" algn="ctr">
              <a:buNone/>
            </a:pPr>
            <a:r>
              <a:rPr lang="uk-UA" b="0" dirty="0"/>
              <a:t>висувна обмежувальна лінійка з точною шкалою форматів (A3, A4, A5) 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0F425B31-979D-4BE7-85FE-F45B4A6BD11B}"/>
              </a:ext>
            </a:extLst>
          </p:cNvPr>
          <p:cNvSpPr txBox="1"/>
          <p:nvPr/>
        </p:nvSpPr>
        <p:spPr>
          <a:xfrm>
            <a:off x="6768352" y="5164083"/>
            <a:ext cx="4365811" cy="52322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indent="0" algn="ctr">
              <a:lnSpc>
                <a:spcPct val="100000"/>
              </a:lnSpc>
              <a:spcAft>
                <a:spcPts val="800"/>
              </a:spcAft>
              <a:buFont typeface="Arial" panose="020B0604020202020204" pitchFamily="34" charset="0"/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uk-UA" dirty="0"/>
              <a:t>знімний резервуар для конфетті відкривається легко та плавно, без зусиль</a:t>
            </a:r>
          </a:p>
        </p:txBody>
      </p:sp>
    </p:spTree>
    <p:extLst>
      <p:ext uri="{BB962C8B-B14F-4D97-AF65-F5344CB8AC3E}">
        <p14:creationId xmlns:p14="http://schemas.microsoft.com/office/powerpoint/2010/main" val="23644129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335DC20E-12E0-4EA5-8BF0-9DE7B1BBDA5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0127" b="10702"/>
          <a:stretch/>
        </p:blipFill>
        <p:spPr>
          <a:xfrm>
            <a:off x="2397984" y="4365085"/>
            <a:ext cx="2819475" cy="2232211"/>
          </a:xfrm>
          <a:prstGeom prst="rect">
            <a:avLst/>
          </a:prstGeom>
        </p:spPr>
      </p:pic>
      <p:cxnSp>
        <p:nvCxnSpPr>
          <p:cNvPr id="5" name="Прямая соединительная линия 4">
            <a:extLst>
              <a:ext uri="{FF2B5EF4-FFF2-40B4-BE49-F238E27FC236}">
                <a16:creationId xmlns:a16="http://schemas.microsoft.com/office/drawing/2014/main" id="{57162C4E-967C-42F0-A6EF-A6684A4EDDD2}"/>
              </a:ext>
            </a:extLst>
          </p:cNvPr>
          <p:cNvCxnSpPr>
            <a:cxnSpLocks/>
          </p:cNvCxnSpPr>
          <p:nvPr/>
        </p:nvCxnSpPr>
        <p:spPr>
          <a:xfrm>
            <a:off x="183701" y="529351"/>
            <a:ext cx="11844000" cy="0"/>
          </a:xfrm>
          <a:prstGeom prst="line">
            <a:avLst/>
          </a:prstGeom>
          <a:ln>
            <a:solidFill>
              <a:srgbClr val="7304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F10ED89A-7AA0-4E68-AEAA-71A4E393CBB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16565" y="105565"/>
            <a:ext cx="1120148" cy="333580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77F1843D-4EC7-4CEC-80E8-B17EF0448AA0}"/>
              </a:ext>
            </a:extLst>
          </p:cNvPr>
          <p:cNvSpPr txBox="1"/>
          <p:nvPr/>
        </p:nvSpPr>
        <p:spPr>
          <a:xfrm>
            <a:off x="147841" y="47886"/>
            <a:ext cx="9238206" cy="45429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b="1">
                <a:solidFill>
                  <a:srgbClr val="73043F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uk-UA" dirty="0" err="1"/>
              <a:t>Степлер</a:t>
            </a:r>
            <a:r>
              <a:rPr lang="uk-UA" dirty="0"/>
              <a:t> </a:t>
            </a:r>
            <a:r>
              <a:rPr lang="en-US" dirty="0"/>
              <a:t>Exakt-2 </a:t>
            </a:r>
            <a:r>
              <a:rPr lang="uk-UA" dirty="0"/>
              <a:t>металевий, </a:t>
            </a:r>
            <a:r>
              <a:rPr lang="en-US" dirty="0"/>
              <a:t>Earth colors</a:t>
            </a:r>
            <a:r>
              <a:rPr lang="uk-UA" dirty="0"/>
              <a:t>, 25 аркушів, 24/6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08F6F91-146E-48F1-B7FD-4E81ED74BDF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20000" b="19676"/>
          <a:stretch/>
        </p:blipFill>
        <p:spPr>
          <a:xfrm>
            <a:off x="147841" y="918111"/>
            <a:ext cx="5069618" cy="3058215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372C204E-910A-4E40-BB7E-000AE9166D53}"/>
              </a:ext>
            </a:extLst>
          </p:cNvPr>
          <p:cNvSpPr txBox="1"/>
          <p:nvPr/>
        </p:nvSpPr>
        <p:spPr>
          <a:xfrm>
            <a:off x="5601423" y="631689"/>
            <a:ext cx="6426278" cy="531427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285750" indent="-285750">
              <a:lnSpc>
                <a:spcPct val="100000"/>
              </a:lnSpc>
              <a:spcAft>
                <a:spcPts val="800"/>
              </a:spcAft>
              <a:buFont typeface="Arial" panose="020B0604020202020204" pitchFamily="34" charset="0"/>
              <a:buChar char="•"/>
              <a:defRPr sz="1400" b="1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uk-UA" dirty="0" err="1"/>
              <a:t>Степлер</a:t>
            </a:r>
            <a:r>
              <a:rPr lang="uk-UA" dirty="0"/>
              <a:t> </a:t>
            </a:r>
            <a:r>
              <a:rPr lang="uk-UA" dirty="0" err="1"/>
              <a:t>Axent</a:t>
            </a:r>
            <a:r>
              <a:rPr lang="uk-UA" dirty="0"/>
              <a:t> Exakt-2 </a:t>
            </a:r>
            <a:r>
              <a:rPr lang="uk-UA" dirty="0" err="1"/>
              <a:t>Earth</a:t>
            </a:r>
            <a:r>
              <a:rPr lang="uk-UA" dirty="0"/>
              <a:t> </a:t>
            </a:r>
            <a:r>
              <a:rPr lang="uk-UA" dirty="0" err="1"/>
              <a:t>Colors</a:t>
            </a:r>
            <a:r>
              <a:rPr lang="uk-UA" dirty="0"/>
              <a:t> </a:t>
            </a:r>
            <a:r>
              <a:rPr lang="uk-UA" b="0" dirty="0"/>
              <a:t>– надійність і комфорт у щоденній роботі</a:t>
            </a:r>
          </a:p>
          <a:p>
            <a:r>
              <a:rPr lang="uk-UA" dirty="0"/>
              <a:t>Надійний корпус: </a:t>
            </a:r>
            <a:r>
              <a:rPr lang="uk-UA" b="0" dirty="0"/>
              <a:t>виготовлений із міцного металу, стійкий до інтенсивного щоденного використання.</a:t>
            </a:r>
          </a:p>
          <a:p>
            <a:r>
              <a:rPr lang="uk-UA" dirty="0"/>
              <a:t>Комфорт у роботі: </a:t>
            </a:r>
            <a:r>
              <a:rPr lang="uk-UA" b="0" dirty="0"/>
              <a:t>м’яка пластикова вставка на рукоятці запобігає ковзанню руки — зручно навіть при тривалій роботі.</a:t>
            </a:r>
          </a:p>
          <a:p>
            <a:r>
              <a:rPr lang="uk-UA" dirty="0"/>
              <a:t>Стабільне скріплення: </a:t>
            </a:r>
            <a:r>
              <a:rPr lang="uk-UA" b="0" dirty="0"/>
              <a:t>надійний внутрішній механізм забезпечує плавну подачу скоб без осічок і дозволяє легко їх замінювати.</a:t>
            </a:r>
          </a:p>
          <a:p>
            <a:r>
              <a:rPr lang="uk-UA" dirty="0"/>
              <a:t>Контроль за наявністю скоб: </a:t>
            </a:r>
            <a:r>
              <a:rPr lang="uk-UA" b="0" dirty="0"/>
              <a:t>спеціальне віконце дозволяє вчасно поповнювати запас.</a:t>
            </a:r>
          </a:p>
          <a:p>
            <a:r>
              <a:rPr lang="uk-UA" dirty="0"/>
              <a:t>2 режими скріплення: </a:t>
            </a:r>
            <a:r>
              <a:rPr lang="uk-UA" b="0" dirty="0"/>
              <a:t>легко перемикайте між закритим і відкритим способом скріплення завдяки кнопці на підошві.</a:t>
            </a:r>
          </a:p>
          <a:p>
            <a:r>
              <a:rPr lang="uk-UA" dirty="0"/>
              <a:t>Безпека для меблів: </a:t>
            </a:r>
            <a:r>
              <a:rPr lang="uk-UA" b="0" dirty="0"/>
              <a:t>прогумована підошва запобігає ковзанню і захищає поверхню столу від подряпин.</a:t>
            </a:r>
            <a:endParaRPr lang="en-US" b="0" dirty="0"/>
          </a:p>
          <a:p>
            <a:r>
              <a:rPr lang="uk-UA" b="0" dirty="0"/>
              <a:t>Скріплює </a:t>
            </a:r>
            <a:r>
              <a:rPr lang="en-US" b="0" dirty="0"/>
              <a:t>25</a:t>
            </a:r>
            <a:r>
              <a:rPr lang="uk-UA" b="0" dirty="0"/>
              <a:t> </a:t>
            </a:r>
            <a:r>
              <a:rPr lang="uk-UA" b="0" dirty="0" err="1"/>
              <a:t>арк</a:t>
            </a:r>
            <a:r>
              <a:rPr lang="en-US" b="0" dirty="0"/>
              <a:t>.</a:t>
            </a:r>
            <a:r>
              <a:rPr lang="uk-UA" b="0" dirty="0"/>
              <a:t>, номер скоби</a:t>
            </a:r>
            <a:r>
              <a:rPr lang="en-US" b="0" dirty="0"/>
              <a:t> 24/6</a:t>
            </a:r>
            <a:r>
              <a:rPr lang="uk-UA" b="0" dirty="0"/>
              <a:t>, глибина скріплення </a:t>
            </a:r>
            <a:r>
              <a:rPr lang="en-US" b="0" dirty="0"/>
              <a:t>55</a:t>
            </a:r>
            <a:r>
              <a:rPr lang="uk-UA" b="0" dirty="0"/>
              <a:t> мм.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uk-UA" b="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Мін відвантаження - 1 шт. 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uk-UA" b="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Упаковка – 1/</a:t>
            </a:r>
            <a:r>
              <a:rPr lang="en-US" b="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12/96</a:t>
            </a:r>
            <a:endParaRPr lang="uk-UA" b="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</a:endParaRP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uk-UA" b="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РРЦ  - </a:t>
            </a:r>
            <a:r>
              <a:rPr lang="en-US" b="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130</a:t>
            </a:r>
            <a:r>
              <a:rPr lang="uk-UA" b="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 грн</a:t>
            </a:r>
            <a:endParaRPr lang="en-US" b="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</a:endParaRPr>
          </a:p>
          <a:p>
            <a:pPr marL="0" indent="0">
              <a:buNone/>
            </a:pPr>
            <a:endParaRPr lang="uk-UA" b="0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DB8634F8-B8E7-481D-BB39-A515B78A266B}"/>
              </a:ext>
            </a:extLst>
          </p:cNvPr>
          <p:cNvSpPr txBox="1"/>
          <p:nvPr/>
        </p:nvSpPr>
        <p:spPr>
          <a:xfrm>
            <a:off x="99906" y="5481190"/>
            <a:ext cx="2172346" cy="104644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  <a:defRPr sz="1400" b="1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pPr marL="0" indent="0">
              <a:lnSpc>
                <a:spcPct val="100000"/>
              </a:lnSpc>
              <a:buNone/>
            </a:pPr>
            <a:r>
              <a:rPr lang="uk-UA" sz="1050" b="0" dirty="0"/>
              <a:t>арт. </a:t>
            </a:r>
            <a:r>
              <a:rPr lang="en-US" sz="1050" b="0" dirty="0"/>
              <a:t>4925-29-A</a:t>
            </a:r>
            <a:r>
              <a:rPr lang="uk-UA" sz="1050" b="0" dirty="0"/>
              <a:t>, синій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uk-UA" sz="1050" b="0" dirty="0"/>
              <a:t>арт. </a:t>
            </a:r>
            <a:r>
              <a:rPr lang="en-US" sz="1050" b="0" dirty="0"/>
              <a:t>4925-28-A</a:t>
            </a:r>
            <a:r>
              <a:rPr lang="uk-UA" sz="1050" b="0" dirty="0"/>
              <a:t>, кораловий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uk-UA" sz="1050" b="0" dirty="0"/>
              <a:t>арт. </a:t>
            </a:r>
            <a:r>
              <a:rPr lang="en-US" sz="1050" b="0" dirty="0"/>
              <a:t>4925-26-A</a:t>
            </a:r>
            <a:r>
              <a:rPr lang="uk-UA" sz="1050" b="0" dirty="0"/>
              <a:t>, жовтий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uk-UA" sz="1050" b="0" dirty="0"/>
              <a:t>арт. </a:t>
            </a:r>
            <a:r>
              <a:rPr lang="en-US" sz="1050" b="0" dirty="0"/>
              <a:t>4925-30-A</a:t>
            </a:r>
            <a:r>
              <a:rPr lang="uk-UA" sz="1050" b="0" dirty="0"/>
              <a:t>, зелений</a:t>
            </a:r>
          </a:p>
        </p:txBody>
      </p:sp>
    </p:spTree>
    <p:extLst>
      <p:ext uri="{BB962C8B-B14F-4D97-AF65-F5344CB8AC3E}">
        <p14:creationId xmlns:p14="http://schemas.microsoft.com/office/powerpoint/2010/main" val="7627363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Прямая соединительная линия 4">
            <a:extLst>
              <a:ext uri="{FF2B5EF4-FFF2-40B4-BE49-F238E27FC236}">
                <a16:creationId xmlns:a16="http://schemas.microsoft.com/office/drawing/2014/main" id="{57162C4E-967C-42F0-A6EF-A6684A4EDDD2}"/>
              </a:ext>
            </a:extLst>
          </p:cNvPr>
          <p:cNvCxnSpPr>
            <a:cxnSpLocks/>
          </p:cNvCxnSpPr>
          <p:nvPr/>
        </p:nvCxnSpPr>
        <p:spPr>
          <a:xfrm>
            <a:off x="183701" y="529351"/>
            <a:ext cx="11844000" cy="0"/>
          </a:xfrm>
          <a:prstGeom prst="line">
            <a:avLst/>
          </a:prstGeom>
          <a:ln>
            <a:solidFill>
              <a:srgbClr val="7304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F10ED89A-7AA0-4E68-AEAA-71A4E393CBB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16565" y="105565"/>
            <a:ext cx="1120148" cy="33358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6679B87-7B14-479F-8610-E907F5FCA2C5}"/>
              </a:ext>
            </a:extLst>
          </p:cNvPr>
          <p:cNvSpPr txBox="1"/>
          <p:nvPr/>
        </p:nvSpPr>
        <p:spPr>
          <a:xfrm>
            <a:off x="117279" y="51776"/>
            <a:ext cx="8659170" cy="45429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b="1">
                <a:solidFill>
                  <a:srgbClr val="73043F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uk-UA" dirty="0"/>
              <a:t>Діркопробивач Exakt-2 металевий, </a:t>
            </a:r>
            <a:r>
              <a:rPr lang="uk-UA" dirty="0" err="1"/>
              <a:t>Earth</a:t>
            </a:r>
            <a:r>
              <a:rPr lang="uk-UA" dirty="0"/>
              <a:t> </a:t>
            </a:r>
            <a:r>
              <a:rPr lang="uk-UA" dirty="0" err="1"/>
              <a:t>colors</a:t>
            </a:r>
            <a:r>
              <a:rPr lang="uk-UA" dirty="0"/>
              <a:t>, 30 аркушів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16FB4539-01C9-4F60-9BB8-96F2B2C9F3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4459" y="731930"/>
            <a:ext cx="2520000" cy="2520000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279A3655-5A77-4443-9653-DDD81C8E044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4459" y="3739380"/>
            <a:ext cx="2520000" cy="2520000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34CB3092-412E-4541-A683-E5D8E7F498F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62365" y="731930"/>
            <a:ext cx="2520000" cy="2520000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9C2371CE-B2C5-413F-80CF-10B3AC07421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053770" y="3739380"/>
            <a:ext cx="2520000" cy="2520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7474C7D7-D9F0-4870-B1EE-EEFAE5F0D8EA}"/>
              </a:ext>
            </a:extLst>
          </p:cNvPr>
          <p:cNvSpPr txBox="1"/>
          <p:nvPr/>
        </p:nvSpPr>
        <p:spPr>
          <a:xfrm>
            <a:off x="5843080" y="834374"/>
            <a:ext cx="6184621" cy="499624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285750" indent="-285750">
              <a:lnSpc>
                <a:spcPct val="100000"/>
              </a:lnSpc>
              <a:spcAft>
                <a:spcPts val="800"/>
              </a:spcAft>
              <a:buFont typeface="Arial" panose="020B0604020202020204" pitchFamily="34" charset="0"/>
              <a:buChar char="•"/>
              <a:defRPr sz="1400" b="1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uk-UA" dirty="0"/>
              <a:t>Діркопробивач </a:t>
            </a:r>
            <a:r>
              <a:rPr lang="uk-UA" dirty="0" err="1"/>
              <a:t>Axent</a:t>
            </a:r>
            <a:r>
              <a:rPr lang="uk-UA" dirty="0"/>
              <a:t> Exakt-2 </a:t>
            </a:r>
            <a:r>
              <a:rPr lang="uk-UA" dirty="0" err="1"/>
              <a:t>Earth</a:t>
            </a:r>
            <a:r>
              <a:rPr lang="uk-UA" dirty="0"/>
              <a:t> </a:t>
            </a:r>
            <a:r>
              <a:rPr lang="uk-UA" dirty="0" err="1"/>
              <a:t>Colors</a:t>
            </a:r>
            <a:r>
              <a:rPr lang="uk-UA" dirty="0"/>
              <a:t> </a:t>
            </a:r>
            <a:r>
              <a:rPr lang="uk-UA" b="0" dirty="0"/>
              <a:t>– точність, надійність і комфорт.</a:t>
            </a:r>
          </a:p>
          <a:p>
            <a:r>
              <a:rPr lang="uk-UA" dirty="0"/>
              <a:t>Справжня витривалість: </a:t>
            </a:r>
            <a:r>
              <a:rPr lang="uk-UA" b="0" dirty="0"/>
              <a:t>міцний металевий корпус і надійний механізм витримують інтенсивне щоденне використання.</a:t>
            </a:r>
          </a:p>
          <a:p>
            <a:r>
              <a:rPr lang="uk-UA" dirty="0"/>
              <a:t>Гострі леза: </a:t>
            </a:r>
            <a:r>
              <a:rPr lang="uk-UA" b="0" dirty="0"/>
              <a:t>забезпечують легке та чисте пробивання паперу.</a:t>
            </a:r>
          </a:p>
          <a:p>
            <a:r>
              <a:rPr lang="uk-UA" dirty="0"/>
              <a:t>Ідеальне позиціювання аркушів: </a:t>
            </a:r>
            <a:r>
              <a:rPr lang="uk-UA" b="0" dirty="0"/>
              <a:t>висувна обмежувальна лінійка з точною шкалою форматів (A3, A4, A5) гарантує точне вирівнювання отворів і акуратний вигляд підшитих документів.</a:t>
            </a:r>
          </a:p>
          <a:p>
            <a:r>
              <a:rPr lang="uk-UA" dirty="0"/>
              <a:t>Зручне очищення: </a:t>
            </a:r>
            <a:r>
              <a:rPr lang="uk-UA" b="0" dirty="0"/>
              <a:t>знімний резервуар для конфетті відкривається легко та плавно, без зусиль.</a:t>
            </a:r>
          </a:p>
          <a:p>
            <a:r>
              <a:rPr lang="uk-UA" dirty="0"/>
              <a:t>Стабільність на робочій поверхні: </a:t>
            </a:r>
            <a:r>
              <a:rPr lang="uk-UA" b="0" dirty="0"/>
              <a:t>прогумована підошва запобігає ковзанню та захищає стіл від подряпин.</a:t>
            </a:r>
          </a:p>
          <a:p>
            <a:r>
              <a:rPr lang="uk-UA" dirty="0"/>
              <a:t>Стандартні параметри перфорації: </a:t>
            </a:r>
            <a:r>
              <a:rPr lang="uk-UA" b="0" dirty="0"/>
              <a:t>діаметр отворів — 6 мм, відстань між отворами — 80 мм.</a:t>
            </a:r>
          </a:p>
          <a:p>
            <a:r>
              <a:rPr lang="uk-UA" b="0" dirty="0"/>
              <a:t>Пробиває до 30 аркушів.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uk-UA" b="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Мін відвантаження - 1 шт. 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uk-UA" b="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Упаковка – 1/6</a:t>
            </a:r>
            <a:r>
              <a:rPr lang="en-US" b="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/</a:t>
            </a:r>
            <a:r>
              <a:rPr lang="uk-UA" b="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60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uk-UA" b="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РРЦ  - </a:t>
            </a:r>
            <a:r>
              <a:rPr lang="en-US" b="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264,7</a:t>
            </a:r>
            <a:r>
              <a:rPr lang="uk-UA" b="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rPr>
              <a:t>0 грн</a:t>
            </a:r>
            <a:endParaRPr lang="en-US" b="0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B5E29417-327D-4ED2-ADCF-3EC7E041E3AC}"/>
              </a:ext>
            </a:extLst>
          </p:cNvPr>
          <p:cNvSpPr txBox="1"/>
          <p:nvPr/>
        </p:nvSpPr>
        <p:spPr>
          <a:xfrm>
            <a:off x="183701" y="3114558"/>
            <a:ext cx="1376158" cy="25391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indent="0">
              <a:lnSpc>
                <a:spcPct val="100000"/>
              </a:lnSpc>
              <a:spcAft>
                <a:spcPts val="800"/>
              </a:spcAft>
              <a:buFont typeface="Arial" panose="020B0604020202020204" pitchFamily="34" charset="0"/>
              <a:buNone/>
              <a:defRPr sz="1050" b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3930-26-A</a:t>
            </a:r>
            <a:r>
              <a:rPr lang="uk-UA" dirty="0"/>
              <a:t>, жовтий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01FD6D2E-B674-405C-83AD-EBE4CF7155E7}"/>
              </a:ext>
            </a:extLst>
          </p:cNvPr>
          <p:cNvSpPr txBox="1"/>
          <p:nvPr/>
        </p:nvSpPr>
        <p:spPr>
          <a:xfrm>
            <a:off x="2959488" y="3114558"/>
            <a:ext cx="1702157" cy="25391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indent="0">
              <a:lnSpc>
                <a:spcPct val="100000"/>
              </a:lnSpc>
              <a:spcAft>
                <a:spcPts val="800"/>
              </a:spcAft>
              <a:buFont typeface="Arial" panose="020B0604020202020204" pitchFamily="34" charset="0"/>
              <a:buNone/>
              <a:defRPr sz="1050" b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3930-28-A</a:t>
            </a:r>
            <a:r>
              <a:rPr lang="uk-UA" dirty="0"/>
              <a:t>, кораловий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3A49B2C5-17BA-4546-8D06-2E5B555CBA6B}"/>
              </a:ext>
            </a:extLst>
          </p:cNvPr>
          <p:cNvSpPr txBox="1"/>
          <p:nvPr/>
        </p:nvSpPr>
        <p:spPr>
          <a:xfrm>
            <a:off x="264459" y="6175522"/>
            <a:ext cx="2520000" cy="25391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indent="0">
              <a:lnSpc>
                <a:spcPct val="100000"/>
              </a:lnSpc>
              <a:spcAft>
                <a:spcPts val="800"/>
              </a:spcAft>
              <a:buFont typeface="Arial" panose="020B0604020202020204" pitchFamily="34" charset="0"/>
              <a:buNone/>
              <a:defRPr sz="1050" b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uk-UA" dirty="0"/>
              <a:t>3930-30-A, зелений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51D96ECF-7580-411A-B1B5-E71281462E2B}"/>
              </a:ext>
            </a:extLst>
          </p:cNvPr>
          <p:cNvSpPr txBox="1"/>
          <p:nvPr/>
        </p:nvSpPr>
        <p:spPr>
          <a:xfrm>
            <a:off x="3047999" y="6190844"/>
            <a:ext cx="1398494" cy="25391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indent="0">
              <a:lnSpc>
                <a:spcPct val="100000"/>
              </a:lnSpc>
              <a:spcAft>
                <a:spcPts val="800"/>
              </a:spcAft>
              <a:buFont typeface="Arial" panose="020B0604020202020204" pitchFamily="34" charset="0"/>
              <a:buNone/>
              <a:defRPr sz="1050" b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uk-UA" dirty="0"/>
              <a:t>3930-29-A, синій</a:t>
            </a:r>
          </a:p>
        </p:txBody>
      </p:sp>
    </p:spTree>
    <p:extLst>
      <p:ext uri="{BB962C8B-B14F-4D97-AF65-F5344CB8AC3E}">
        <p14:creationId xmlns:p14="http://schemas.microsoft.com/office/powerpoint/2010/main" val="274091997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D0E8BB5-1F12-49A0-AB3D-8BA4A692FAB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164" y="686601"/>
            <a:ext cx="5400000" cy="5400000"/>
          </a:xfrm>
          <a:prstGeom prst="rect">
            <a:avLst/>
          </a:prstGeom>
        </p:spPr>
      </p:pic>
      <p:cxnSp>
        <p:nvCxnSpPr>
          <p:cNvPr id="5" name="Прямая соединительная линия 4">
            <a:extLst>
              <a:ext uri="{FF2B5EF4-FFF2-40B4-BE49-F238E27FC236}">
                <a16:creationId xmlns:a16="http://schemas.microsoft.com/office/drawing/2014/main" id="{0FD4D190-9FD2-4EE8-8A34-49A34B94774A}"/>
              </a:ext>
            </a:extLst>
          </p:cNvPr>
          <p:cNvCxnSpPr>
            <a:cxnSpLocks/>
          </p:cNvCxnSpPr>
          <p:nvPr/>
        </p:nvCxnSpPr>
        <p:spPr>
          <a:xfrm>
            <a:off x="183701" y="529351"/>
            <a:ext cx="11844000" cy="0"/>
          </a:xfrm>
          <a:prstGeom prst="line">
            <a:avLst/>
          </a:prstGeom>
          <a:ln>
            <a:solidFill>
              <a:srgbClr val="7304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673F2394-6304-43A2-83E0-6E43FF4FF17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16565" y="105565"/>
            <a:ext cx="1120148" cy="33358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ED0F228F-D52B-40FF-8705-8B364B21D51D}"/>
              </a:ext>
            </a:extLst>
          </p:cNvPr>
          <p:cNvSpPr txBox="1"/>
          <p:nvPr/>
        </p:nvSpPr>
        <p:spPr>
          <a:xfrm>
            <a:off x="117279" y="51776"/>
            <a:ext cx="8659170" cy="45429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b="1">
                <a:solidFill>
                  <a:srgbClr val="73043F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uk-UA" dirty="0"/>
              <a:t>Діркопробивач Exakt-2 металевий, </a:t>
            </a:r>
            <a:r>
              <a:rPr lang="uk-UA" dirty="0" err="1"/>
              <a:t>Earth</a:t>
            </a:r>
            <a:r>
              <a:rPr lang="uk-UA" dirty="0"/>
              <a:t> </a:t>
            </a:r>
            <a:r>
              <a:rPr lang="uk-UA" dirty="0" err="1"/>
              <a:t>colors</a:t>
            </a:r>
            <a:r>
              <a:rPr lang="uk-UA" dirty="0"/>
              <a:t>, 30 аркушів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AEA1B94F-371B-4A1B-BF60-82DA9611FA3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20754" y="1247602"/>
            <a:ext cx="4439701" cy="4439701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4974B47A-CB9A-44D0-9B49-3C2C04630A55}"/>
              </a:ext>
            </a:extLst>
          </p:cNvPr>
          <p:cNvSpPr txBox="1"/>
          <p:nvPr/>
        </p:nvSpPr>
        <p:spPr>
          <a:xfrm>
            <a:off x="1490384" y="5164083"/>
            <a:ext cx="4365811" cy="52322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285750" indent="-285750">
              <a:lnSpc>
                <a:spcPct val="100000"/>
              </a:lnSpc>
              <a:spcAft>
                <a:spcPts val="800"/>
              </a:spcAft>
              <a:buFont typeface="Arial" panose="020B0604020202020204" pitchFamily="34" charset="0"/>
              <a:buChar char="•"/>
              <a:defRPr sz="1400" b="1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pPr marL="0" indent="0" algn="ctr">
              <a:buNone/>
            </a:pPr>
            <a:r>
              <a:rPr lang="uk-UA" b="0" dirty="0"/>
              <a:t>висувна обмежувальна лінійка з точною шкалою форматів (A3, A4, A5)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F07FC6B-6D4A-49E8-81EC-9EAD12C51153}"/>
              </a:ext>
            </a:extLst>
          </p:cNvPr>
          <p:cNvSpPr txBox="1"/>
          <p:nvPr/>
        </p:nvSpPr>
        <p:spPr>
          <a:xfrm>
            <a:off x="6768352" y="5164083"/>
            <a:ext cx="4365811" cy="52322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indent="0" algn="ctr">
              <a:lnSpc>
                <a:spcPct val="100000"/>
              </a:lnSpc>
              <a:spcAft>
                <a:spcPts val="800"/>
              </a:spcAft>
              <a:buFont typeface="Arial" panose="020B0604020202020204" pitchFamily="34" charset="0"/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uk-UA" dirty="0"/>
              <a:t>знімний резервуар для конфетті відкривається легко та плавно, без зусиль</a:t>
            </a:r>
          </a:p>
        </p:txBody>
      </p:sp>
    </p:spTree>
    <p:extLst>
      <p:ext uri="{BB962C8B-B14F-4D97-AF65-F5344CB8AC3E}">
        <p14:creationId xmlns:p14="http://schemas.microsoft.com/office/powerpoint/2010/main" val="34858471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11206</TotalTime>
  <Words>857</Words>
  <Application>Microsoft Office PowerPoint</Application>
  <PresentationFormat>Широкоэкранный</PresentationFormat>
  <Paragraphs>87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Century Gothic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Здор</dc:creator>
  <cp:lastModifiedBy>Zdor</cp:lastModifiedBy>
  <cp:revision>2302</cp:revision>
  <cp:lastPrinted>2024-09-02T11:27:54Z</cp:lastPrinted>
  <dcterms:created xsi:type="dcterms:W3CDTF">2019-03-13T13:21:03Z</dcterms:created>
  <dcterms:modified xsi:type="dcterms:W3CDTF">2025-07-17T07:52:08Z</dcterms:modified>
</cp:coreProperties>
</file>