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6"/>
  </p:notesMasterIdLst>
  <p:handoutMasterIdLst>
    <p:handoutMasterId r:id="rId7"/>
  </p:handoutMasterIdLst>
  <p:sldIdLst>
    <p:sldId id="933" r:id="rId2"/>
    <p:sldId id="936" r:id="rId3"/>
    <p:sldId id="938" r:id="rId4"/>
    <p:sldId id="934" r:id="rId5"/>
  </p:sldIdLst>
  <p:sldSz cx="12192000" cy="6858000"/>
  <p:notesSz cx="6797675" cy="99282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738CBF"/>
    <a:srgbClr val="FFCC00"/>
    <a:srgbClr val="F9DF8D"/>
    <a:srgbClr val="F7BF3E"/>
    <a:srgbClr val="73043F"/>
    <a:srgbClr val="AC0A4F"/>
    <a:srgbClr val="990000"/>
    <a:srgbClr val="FF0000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089" autoAdjust="0"/>
    <p:restoredTop sz="95238" autoAdjust="0"/>
  </p:normalViewPr>
  <p:slideViewPr>
    <p:cSldViewPr snapToGrid="0">
      <p:cViewPr varScale="1">
        <p:scale>
          <a:sx n="93" d="100"/>
          <a:sy n="93" d="100"/>
        </p:scale>
        <p:origin x="619" y="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8FD1C5-C2AD-4DE7-96E5-B07B80F2A5DF}" type="datetimeFigureOut">
              <a:rPr lang="ru-RU" smtClean="0"/>
              <a:t>19.12.2025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C16E22-87FC-445A-8324-A40CD3AF74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061012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F0D83F-BADF-417D-96B1-4FD397B5371B}" type="datetimeFigureOut">
              <a:rPr lang="ru-RU" smtClean="0"/>
              <a:t>19.12.2025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CB74AA-0677-4E7E-A6E8-F89A675A21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97732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CB74AA-0677-4E7E-A6E8-F89A675A2183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24549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CB74AA-0677-4E7E-A6E8-F89A675A2183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61394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CB74AA-0677-4E7E-A6E8-F89A675A2183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4226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19.12.2025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48375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19.12.2025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99685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19.12.2025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5222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19.12.2025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11656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19.12.2025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6600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19.12.2025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5309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19.12.2025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13182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19.12.2025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87219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19.12.2025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10223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19.12.2025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43412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19.12.2025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53372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9F7EEB-AE58-429A-BEFB-8E09DE1F126D}" type="datetimeFigureOut">
              <a:rPr lang="ru-RU" smtClean="0"/>
              <a:t>19.12.2025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46821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57162C4E-967C-42F0-A6EF-A6684A4EDDD2}"/>
              </a:ext>
            </a:extLst>
          </p:cNvPr>
          <p:cNvCxnSpPr>
            <a:cxnSpLocks/>
          </p:cNvCxnSpPr>
          <p:nvPr/>
        </p:nvCxnSpPr>
        <p:spPr>
          <a:xfrm>
            <a:off x="183701" y="529351"/>
            <a:ext cx="11844000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10ED89A-7AA0-4E68-AEAA-71A4E393CBB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6565" y="105565"/>
            <a:ext cx="1120148" cy="33358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4365F982-99A2-4322-8070-1C84A4E998F1}"/>
              </a:ext>
            </a:extLst>
          </p:cNvPr>
          <p:cNvSpPr txBox="1"/>
          <p:nvPr/>
        </p:nvSpPr>
        <p:spPr>
          <a:xfrm>
            <a:off x="183700" y="47886"/>
            <a:ext cx="9444393" cy="45429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b="1">
                <a:solidFill>
                  <a:srgbClr val="73043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ru-RU" dirty="0" err="1"/>
              <a:t>Стрічка</a:t>
            </a:r>
            <a:r>
              <a:rPr lang="ru-RU" dirty="0"/>
              <a:t> клейка </a:t>
            </a:r>
            <a:r>
              <a:rPr lang="ru-RU" dirty="0" err="1"/>
              <a:t>двостороння</a:t>
            </a:r>
            <a:r>
              <a:rPr lang="ru-RU" dirty="0"/>
              <a:t>, </a:t>
            </a:r>
            <a:r>
              <a:rPr lang="ru-RU" dirty="0" err="1"/>
              <a:t>спінена</a:t>
            </a:r>
            <a:r>
              <a:rPr lang="ru-RU" dirty="0"/>
              <a:t>, 1 шт. в </a:t>
            </a:r>
            <a:r>
              <a:rPr lang="ru-RU" dirty="0" err="1"/>
              <a:t>індивідуальній</a:t>
            </a:r>
            <a:r>
              <a:rPr lang="ru-RU" dirty="0"/>
              <a:t> </a:t>
            </a:r>
            <a:r>
              <a:rPr lang="ru-RU" dirty="0" err="1"/>
              <a:t>упаковці</a:t>
            </a:r>
            <a:endParaRPr lang="uk-UA" dirty="0"/>
          </a:p>
        </p:txBody>
      </p:sp>
      <p:graphicFrame>
        <p:nvGraphicFramePr>
          <p:cNvPr id="9" name="Таблица 8">
            <a:extLst>
              <a:ext uri="{FF2B5EF4-FFF2-40B4-BE49-F238E27FC236}">
                <a16:creationId xmlns:a16="http://schemas.microsoft.com/office/drawing/2014/main" id="{BD9D8B40-CAB8-4870-B222-A65A5A1E218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040016"/>
              </p:ext>
            </p:extLst>
          </p:nvPr>
        </p:nvGraphicFramePr>
        <p:xfrm>
          <a:off x="5191996" y="4844963"/>
          <a:ext cx="6410433" cy="136011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52310">
                  <a:extLst>
                    <a:ext uri="{9D8B030D-6E8A-4147-A177-3AD203B41FA5}">
                      <a16:colId xmlns:a16="http://schemas.microsoft.com/office/drawing/2014/main" val="195318741"/>
                    </a:ext>
                  </a:extLst>
                </a:gridCol>
                <a:gridCol w="988540">
                  <a:extLst>
                    <a:ext uri="{9D8B030D-6E8A-4147-A177-3AD203B41FA5}">
                      <a16:colId xmlns:a16="http://schemas.microsoft.com/office/drawing/2014/main" val="658208050"/>
                    </a:ext>
                  </a:extLst>
                </a:gridCol>
                <a:gridCol w="1235676">
                  <a:extLst>
                    <a:ext uri="{9D8B030D-6E8A-4147-A177-3AD203B41FA5}">
                      <a16:colId xmlns:a16="http://schemas.microsoft.com/office/drawing/2014/main" val="3886132278"/>
                    </a:ext>
                  </a:extLst>
                </a:gridCol>
                <a:gridCol w="1194487">
                  <a:extLst>
                    <a:ext uri="{9D8B030D-6E8A-4147-A177-3AD203B41FA5}">
                      <a16:colId xmlns:a16="http://schemas.microsoft.com/office/drawing/2014/main" val="929812618"/>
                    </a:ext>
                  </a:extLst>
                </a:gridCol>
                <a:gridCol w="1169773">
                  <a:extLst>
                    <a:ext uri="{9D8B030D-6E8A-4147-A177-3AD203B41FA5}">
                      <a16:colId xmlns:a16="http://schemas.microsoft.com/office/drawing/2014/main" val="3385615352"/>
                    </a:ext>
                  </a:extLst>
                </a:gridCol>
                <a:gridCol w="1069647">
                  <a:extLst>
                    <a:ext uri="{9D8B030D-6E8A-4147-A177-3AD203B41FA5}">
                      <a16:colId xmlns:a16="http://schemas.microsoft.com/office/drawing/2014/main" val="3145524785"/>
                    </a:ext>
                  </a:extLst>
                </a:gridCol>
              </a:tblGrid>
              <a:tr h="379072">
                <a:tc>
                  <a:txBody>
                    <a:bodyPr/>
                    <a:lstStyle/>
                    <a:p>
                      <a:pPr algn="ctr"/>
                      <a:r>
                        <a:rPr lang="uk-UA" sz="1200" b="1" kern="1200" noProof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Код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200" b="1" kern="1200" noProof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Артикул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2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Розмір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2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Мін. відвантаж. 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2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Упаковка 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2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РРЦ, грн.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1769405"/>
                  </a:ext>
                </a:extLst>
              </a:tr>
              <a:tr h="300973">
                <a:tc>
                  <a:txBody>
                    <a:bodyPr/>
                    <a:lstStyle/>
                    <a:p>
                      <a:pPr algn="ctr" fontAlgn="t"/>
                      <a:r>
                        <a:rPr lang="uk-UA" sz="12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73971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3113-A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uk-UA" sz="12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12 мм</a:t>
                      </a:r>
                      <a:r>
                        <a:rPr lang="en-US" sz="12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uk-UA" sz="12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* 2 м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uk-UA" sz="12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uk-UA" sz="12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1/288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uk-UA" sz="12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19,60</a:t>
                      </a:r>
                    </a:p>
                  </a:txBody>
                  <a:tcPr marL="171450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6274578"/>
                  </a:ext>
                </a:extLst>
              </a:tr>
              <a:tr h="300973">
                <a:tc>
                  <a:txBody>
                    <a:bodyPr/>
                    <a:lstStyle/>
                    <a:p>
                      <a:pPr algn="ctr" fontAlgn="t"/>
                      <a:r>
                        <a:rPr lang="uk-UA" sz="12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73975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3114-A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2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18 мм</a:t>
                      </a:r>
                      <a:r>
                        <a:rPr lang="en-US" sz="12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uk-UA" sz="12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* 2 м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uk-UA" sz="12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2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1/192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2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26,20</a:t>
                      </a:r>
                    </a:p>
                  </a:txBody>
                  <a:tcPr marL="171450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78622354"/>
                  </a:ext>
                </a:extLst>
              </a:tr>
              <a:tr h="300973">
                <a:tc>
                  <a:txBody>
                    <a:bodyPr/>
                    <a:lstStyle/>
                    <a:p>
                      <a:pPr algn="ctr" fontAlgn="t"/>
                      <a:r>
                        <a:rPr lang="uk-UA" sz="12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73976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3115-A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2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24 мм</a:t>
                      </a:r>
                      <a:r>
                        <a:rPr lang="en-US" sz="12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uk-UA" sz="12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* 2 м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uk-UA" sz="12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uk-UA" sz="12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1/144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2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30,90</a:t>
                      </a:r>
                    </a:p>
                  </a:txBody>
                  <a:tcPr marL="171450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25782532"/>
                  </a:ext>
                </a:extLst>
              </a:tr>
            </a:tbl>
          </a:graphicData>
        </a:graphic>
      </p:graphicFrame>
      <p:sp>
        <p:nvSpPr>
          <p:cNvPr id="16" name="TextBox 15">
            <a:extLst>
              <a:ext uri="{FF2B5EF4-FFF2-40B4-BE49-F238E27FC236}">
                <a16:creationId xmlns:a16="http://schemas.microsoft.com/office/drawing/2014/main" id="{6A914261-DFEC-4FE3-8E58-93E53E79DFB6}"/>
              </a:ext>
            </a:extLst>
          </p:cNvPr>
          <p:cNvSpPr txBox="1"/>
          <p:nvPr/>
        </p:nvSpPr>
        <p:spPr>
          <a:xfrm>
            <a:off x="5125321" y="1118279"/>
            <a:ext cx="6787051" cy="321113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indent="0">
              <a:lnSpc>
                <a:spcPct val="100000"/>
              </a:lnSpc>
              <a:spcAft>
                <a:spcPts val="800"/>
              </a:spcAft>
              <a:buFont typeface="Arial" panose="020B0604020202020204" pitchFamily="34" charset="0"/>
              <a:buNone/>
              <a:defRPr sz="1600" b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Двостороння клейка стрічка </a:t>
            </a:r>
            <a:r>
              <a:rPr lang="uk-UA" dirty="0" err="1"/>
              <a:t>Axent</a:t>
            </a:r>
            <a:r>
              <a:rPr lang="uk-UA" dirty="0"/>
              <a:t> </a:t>
            </a:r>
            <a:r>
              <a:rPr lang="uk-UA" b="0" dirty="0"/>
              <a:t>— це зручне та надійне рішення для швидкого і акуратного кріплення. </a:t>
            </a:r>
          </a:p>
          <a:p>
            <a:r>
              <a:rPr lang="uk-UA" dirty="0"/>
              <a:t>Клейовий шар </a:t>
            </a:r>
            <a:r>
              <a:rPr lang="uk-UA" b="0" dirty="0"/>
              <a:t>розташований з обох боків спіненої білої основи, що забезпечує міцне зчеплення з різними поверхнями. </a:t>
            </a:r>
          </a:p>
          <a:p>
            <a:r>
              <a:rPr lang="uk-UA" dirty="0"/>
              <a:t>Захисна плівка </a:t>
            </a:r>
            <a:r>
              <a:rPr lang="uk-UA" b="0" dirty="0"/>
              <a:t>запобігає склеюванню стрічки під час зберігання та робить використання максимально комфортним. </a:t>
            </a:r>
          </a:p>
          <a:p>
            <a:r>
              <a:rPr lang="uk-UA" dirty="0"/>
              <a:t>Якісний клей </a:t>
            </a:r>
            <a:r>
              <a:rPr lang="uk-UA" b="0" dirty="0"/>
              <a:t>гарантує довготривалу фіксацію. </a:t>
            </a:r>
          </a:p>
          <a:p>
            <a:r>
              <a:rPr lang="uk-UA" dirty="0"/>
              <a:t>Стрічка ідеально підходить </a:t>
            </a:r>
            <a:r>
              <a:rPr lang="uk-UA" b="0" dirty="0"/>
              <a:t>для офісу, творчих та оформлювальних робіт, а також для вирішення щоденних побутових завдань.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98B77F9-A6C7-4FA3-86C5-E12B1E83DFC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73950" y="3429001"/>
            <a:ext cx="3318400" cy="331840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50F5638-5E16-44CF-83BF-FB4E1C88BFE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9628" y="773006"/>
            <a:ext cx="2891940" cy="2891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42473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93BAFCAB-93E6-4EC4-B7BF-D60C319A73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6995" y="3649099"/>
            <a:ext cx="3208901" cy="3208901"/>
          </a:xfrm>
          <a:prstGeom prst="rect">
            <a:avLst/>
          </a:prstGeom>
        </p:spPr>
      </p:pic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57162C4E-967C-42F0-A6EF-A6684A4EDDD2}"/>
              </a:ext>
            </a:extLst>
          </p:cNvPr>
          <p:cNvCxnSpPr>
            <a:cxnSpLocks/>
          </p:cNvCxnSpPr>
          <p:nvPr/>
        </p:nvCxnSpPr>
        <p:spPr>
          <a:xfrm>
            <a:off x="183701" y="529351"/>
            <a:ext cx="11844000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10ED89A-7AA0-4E68-AEAA-71A4E393CBB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6565" y="105565"/>
            <a:ext cx="1120148" cy="33358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4365F982-99A2-4322-8070-1C84A4E998F1}"/>
              </a:ext>
            </a:extLst>
          </p:cNvPr>
          <p:cNvSpPr txBox="1"/>
          <p:nvPr/>
        </p:nvSpPr>
        <p:spPr>
          <a:xfrm>
            <a:off x="183700" y="47886"/>
            <a:ext cx="9444393" cy="45429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b="1">
                <a:solidFill>
                  <a:srgbClr val="73043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ru-RU" dirty="0" err="1"/>
              <a:t>Стрічка</a:t>
            </a:r>
            <a:r>
              <a:rPr lang="ru-RU" dirty="0"/>
              <a:t> клейка </a:t>
            </a:r>
            <a:r>
              <a:rPr lang="ru-RU" dirty="0" err="1"/>
              <a:t>двостороння</a:t>
            </a:r>
            <a:r>
              <a:rPr lang="ru-RU" dirty="0"/>
              <a:t>, 1 шт. в </a:t>
            </a:r>
            <a:r>
              <a:rPr lang="ru-RU" dirty="0" err="1"/>
              <a:t>індивідуальній</a:t>
            </a:r>
            <a:r>
              <a:rPr lang="ru-RU" dirty="0"/>
              <a:t> </a:t>
            </a:r>
            <a:r>
              <a:rPr lang="ru-RU" dirty="0" err="1"/>
              <a:t>упаковці</a:t>
            </a:r>
            <a:endParaRPr lang="uk-UA" dirty="0"/>
          </a:p>
        </p:txBody>
      </p:sp>
      <p:graphicFrame>
        <p:nvGraphicFramePr>
          <p:cNvPr id="9" name="Таблица 8">
            <a:extLst>
              <a:ext uri="{FF2B5EF4-FFF2-40B4-BE49-F238E27FC236}">
                <a16:creationId xmlns:a16="http://schemas.microsoft.com/office/drawing/2014/main" id="{BD9D8B40-CAB8-4870-B222-A65A5A1E218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2748203"/>
              </p:ext>
            </p:extLst>
          </p:nvPr>
        </p:nvGraphicFramePr>
        <p:xfrm>
          <a:off x="5066206" y="4630779"/>
          <a:ext cx="6410433" cy="105914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52310">
                  <a:extLst>
                    <a:ext uri="{9D8B030D-6E8A-4147-A177-3AD203B41FA5}">
                      <a16:colId xmlns:a16="http://schemas.microsoft.com/office/drawing/2014/main" val="195318741"/>
                    </a:ext>
                  </a:extLst>
                </a:gridCol>
                <a:gridCol w="988540">
                  <a:extLst>
                    <a:ext uri="{9D8B030D-6E8A-4147-A177-3AD203B41FA5}">
                      <a16:colId xmlns:a16="http://schemas.microsoft.com/office/drawing/2014/main" val="658208050"/>
                    </a:ext>
                  </a:extLst>
                </a:gridCol>
                <a:gridCol w="1235676">
                  <a:extLst>
                    <a:ext uri="{9D8B030D-6E8A-4147-A177-3AD203B41FA5}">
                      <a16:colId xmlns:a16="http://schemas.microsoft.com/office/drawing/2014/main" val="3886132278"/>
                    </a:ext>
                  </a:extLst>
                </a:gridCol>
                <a:gridCol w="1194487">
                  <a:extLst>
                    <a:ext uri="{9D8B030D-6E8A-4147-A177-3AD203B41FA5}">
                      <a16:colId xmlns:a16="http://schemas.microsoft.com/office/drawing/2014/main" val="929812618"/>
                    </a:ext>
                  </a:extLst>
                </a:gridCol>
                <a:gridCol w="1169773">
                  <a:extLst>
                    <a:ext uri="{9D8B030D-6E8A-4147-A177-3AD203B41FA5}">
                      <a16:colId xmlns:a16="http://schemas.microsoft.com/office/drawing/2014/main" val="3385615352"/>
                    </a:ext>
                  </a:extLst>
                </a:gridCol>
                <a:gridCol w="1069647">
                  <a:extLst>
                    <a:ext uri="{9D8B030D-6E8A-4147-A177-3AD203B41FA5}">
                      <a16:colId xmlns:a16="http://schemas.microsoft.com/office/drawing/2014/main" val="3145524785"/>
                    </a:ext>
                  </a:extLst>
                </a:gridCol>
              </a:tblGrid>
              <a:tr h="379072">
                <a:tc>
                  <a:txBody>
                    <a:bodyPr/>
                    <a:lstStyle/>
                    <a:p>
                      <a:pPr algn="ctr"/>
                      <a:r>
                        <a:rPr lang="uk-UA" sz="1200" b="1" kern="1200" noProof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Код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200" b="1" kern="1200" noProof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Артикул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2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Розмір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2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Мін. відвантаж. 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2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Упаковка 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2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РРЦ, грн.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1769405"/>
                  </a:ext>
                </a:extLst>
              </a:tr>
              <a:tr h="300973">
                <a:tc>
                  <a:txBody>
                    <a:bodyPr/>
                    <a:lstStyle/>
                    <a:p>
                      <a:pPr algn="ctr" fontAlgn="t"/>
                      <a:r>
                        <a:rPr lang="uk-UA" sz="12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73977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3103-A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2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12 мм</a:t>
                      </a:r>
                      <a:r>
                        <a:rPr lang="en-US" sz="12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uk-UA" sz="12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* 10 м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uk-UA" sz="1200" b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uk-UA" sz="12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1/144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20</a:t>
                      </a:r>
                      <a:r>
                        <a:rPr lang="uk-UA" sz="12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,60</a:t>
                      </a:r>
                    </a:p>
                  </a:txBody>
                  <a:tcPr marL="171450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6274578"/>
                  </a:ext>
                </a:extLst>
              </a:tr>
              <a:tr h="300973">
                <a:tc>
                  <a:txBody>
                    <a:bodyPr/>
                    <a:lstStyle/>
                    <a:p>
                      <a:pPr algn="ctr" fontAlgn="t"/>
                      <a:r>
                        <a:rPr lang="uk-UA" sz="12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73980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3104-A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2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12 мм</a:t>
                      </a:r>
                      <a:r>
                        <a:rPr lang="en-US" sz="12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uk-UA" sz="12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* 10 м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uk-UA" sz="12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2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1/72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34</a:t>
                      </a:r>
                      <a:r>
                        <a:rPr lang="uk-UA" sz="12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,80</a:t>
                      </a:r>
                    </a:p>
                  </a:txBody>
                  <a:tcPr marL="171450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78622354"/>
                  </a:ext>
                </a:extLst>
              </a:tr>
            </a:tbl>
          </a:graphicData>
        </a:graphic>
      </p:graphicFrame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CD72086-5C3C-4A44-9818-8DDF0C2570B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4398" y="1023767"/>
            <a:ext cx="3004343" cy="3004343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611BE528-38CC-484B-9FCA-777A033DAA80}"/>
              </a:ext>
            </a:extLst>
          </p:cNvPr>
          <p:cNvSpPr txBox="1"/>
          <p:nvPr/>
        </p:nvSpPr>
        <p:spPr>
          <a:xfrm>
            <a:off x="5066206" y="1180094"/>
            <a:ext cx="6711680" cy="286232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indent="0">
              <a:lnSpc>
                <a:spcPct val="100000"/>
              </a:lnSpc>
              <a:spcAft>
                <a:spcPts val="800"/>
              </a:spcAft>
              <a:buFont typeface="Arial" panose="020B0604020202020204" pitchFamily="34" charset="0"/>
              <a:buNone/>
              <a:defRPr sz="1600" b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Двостороння клейка стрічка </a:t>
            </a:r>
            <a:r>
              <a:rPr lang="uk-UA" dirty="0" err="1"/>
              <a:t>Axent</a:t>
            </a:r>
            <a:r>
              <a:rPr lang="uk-UA" dirty="0"/>
              <a:t> </a:t>
            </a:r>
            <a:r>
              <a:rPr lang="uk-UA" b="0" dirty="0"/>
              <a:t>забезпечує швидке, зручне та надійне кріплення без зайвих зусиль. </a:t>
            </a:r>
          </a:p>
          <a:p>
            <a:r>
              <a:rPr lang="uk-UA" dirty="0"/>
              <a:t>Клейкий шар з обох сторін </a:t>
            </a:r>
            <a:r>
              <a:rPr lang="uk-UA" b="0" dirty="0"/>
              <a:t>дозволяє легко фіксувати різні матеріали, а спеціальна захисна плівка запобігає передчасному склеюванню та робить використання максимально комфортним. </a:t>
            </a:r>
          </a:p>
          <a:p>
            <a:r>
              <a:rPr lang="uk-UA" dirty="0"/>
              <a:t>Якісний клей </a:t>
            </a:r>
            <a:r>
              <a:rPr lang="uk-UA" b="0" dirty="0"/>
              <a:t>гарантує міцне та довготривале з’єднання. </a:t>
            </a:r>
          </a:p>
          <a:p>
            <a:r>
              <a:rPr lang="uk-UA" dirty="0"/>
              <a:t>Ідеально підходить </a:t>
            </a:r>
            <a:r>
              <a:rPr lang="uk-UA" b="0" dirty="0"/>
              <a:t>для офісу, творчих і художньо-оформлювальних робіт, а також для швидкого вирішення щоденних побутових завдань.</a:t>
            </a:r>
          </a:p>
        </p:txBody>
      </p:sp>
    </p:spTree>
    <p:extLst>
      <p:ext uri="{BB962C8B-B14F-4D97-AF65-F5344CB8AC3E}">
        <p14:creationId xmlns:p14="http://schemas.microsoft.com/office/powerpoint/2010/main" val="14608406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57162C4E-967C-42F0-A6EF-A6684A4EDDD2}"/>
              </a:ext>
            </a:extLst>
          </p:cNvPr>
          <p:cNvCxnSpPr>
            <a:cxnSpLocks/>
          </p:cNvCxnSpPr>
          <p:nvPr/>
        </p:nvCxnSpPr>
        <p:spPr>
          <a:xfrm>
            <a:off x="183701" y="529351"/>
            <a:ext cx="11844000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10ED89A-7AA0-4E68-AEAA-71A4E393CBB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6565" y="105565"/>
            <a:ext cx="1120148" cy="33358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4365F982-99A2-4322-8070-1C84A4E998F1}"/>
              </a:ext>
            </a:extLst>
          </p:cNvPr>
          <p:cNvSpPr txBox="1"/>
          <p:nvPr/>
        </p:nvSpPr>
        <p:spPr>
          <a:xfrm>
            <a:off x="183700" y="47886"/>
            <a:ext cx="9444393" cy="45429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b="1">
                <a:solidFill>
                  <a:srgbClr val="73043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ru-RU" dirty="0" err="1"/>
              <a:t>Стрічка</a:t>
            </a:r>
            <a:r>
              <a:rPr lang="ru-RU" dirty="0"/>
              <a:t> клейка </a:t>
            </a:r>
            <a:r>
              <a:rPr lang="ru-RU" dirty="0" err="1"/>
              <a:t>двостороння</a:t>
            </a:r>
            <a:r>
              <a:rPr lang="ru-RU" dirty="0"/>
              <a:t>, 18 мм * 10м</a:t>
            </a:r>
            <a:endParaRPr lang="uk-UA" dirty="0"/>
          </a:p>
        </p:txBody>
      </p:sp>
      <p:graphicFrame>
        <p:nvGraphicFramePr>
          <p:cNvPr id="9" name="Таблица 8">
            <a:extLst>
              <a:ext uri="{FF2B5EF4-FFF2-40B4-BE49-F238E27FC236}">
                <a16:creationId xmlns:a16="http://schemas.microsoft.com/office/drawing/2014/main" id="{BD9D8B40-CAB8-4870-B222-A65A5A1E218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6437163"/>
              </p:ext>
            </p:extLst>
          </p:nvPr>
        </p:nvGraphicFramePr>
        <p:xfrm>
          <a:off x="5066206" y="4713159"/>
          <a:ext cx="6410433" cy="75817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52310">
                  <a:extLst>
                    <a:ext uri="{9D8B030D-6E8A-4147-A177-3AD203B41FA5}">
                      <a16:colId xmlns:a16="http://schemas.microsoft.com/office/drawing/2014/main" val="195318741"/>
                    </a:ext>
                  </a:extLst>
                </a:gridCol>
                <a:gridCol w="988540">
                  <a:extLst>
                    <a:ext uri="{9D8B030D-6E8A-4147-A177-3AD203B41FA5}">
                      <a16:colId xmlns:a16="http://schemas.microsoft.com/office/drawing/2014/main" val="658208050"/>
                    </a:ext>
                  </a:extLst>
                </a:gridCol>
                <a:gridCol w="1235676">
                  <a:extLst>
                    <a:ext uri="{9D8B030D-6E8A-4147-A177-3AD203B41FA5}">
                      <a16:colId xmlns:a16="http://schemas.microsoft.com/office/drawing/2014/main" val="3886132278"/>
                    </a:ext>
                  </a:extLst>
                </a:gridCol>
                <a:gridCol w="1194487">
                  <a:extLst>
                    <a:ext uri="{9D8B030D-6E8A-4147-A177-3AD203B41FA5}">
                      <a16:colId xmlns:a16="http://schemas.microsoft.com/office/drawing/2014/main" val="929812618"/>
                    </a:ext>
                  </a:extLst>
                </a:gridCol>
                <a:gridCol w="1169773">
                  <a:extLst>
                    <a:ext uri="{9D8B030D-6E8A-4147-A177-3AD203B41FA5}">
                      <a16:colId xmlns:a16="http://schemas.microsoft.com/office/drawing/2014/main" val="3385615352"/>
                    </a:ext>
                  </a:extLst>
                </a:gridCol>
                <a:gridCol w="1069647">
                  <a:extLst>
                    <a:ext uri="{9D8B030D-6E8A-4147-A177-3AD203B41FA5}">
                      <a16:colId xmlns:a16="http://schemas.microsoft.com/office/drawing/2014/main" val="3145524785"/>
                    </a:ext>
                  </a:extLst>
                </a:gridCol>
              </a:tblGrid>
              <a:tr h="379072">
                <a:tc>
                  <a:txBody>
                    <a:bodyPr/>
                    <a:lstStyle/>
                    <a:p>
                      <a:pPr algn="ctr"/>
                      <a:r>
                        <a:rPr lang="uk-UA" sz="1200" b="1" kern="1200" noProof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Код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200" b="1" kern="1200" noProof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Артикул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2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Розмір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2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Мін. відвантаж. 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2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Упаковка 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2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РРЦ, грн.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1769405"/>
                  </a:ext>
                </a:extLst>
              </a:tr>
              <a:tr h="300973">
                <a:tc>
                  <a:txBody>
                    <a:bodyPr/>
                    <a:lstStyle/>
                    <a:p>
                      <a:pPr algn="ctr" fontAlgn="t"/>
                      <a:r>
                        <a:rPr lang="uk-UA" sz="12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73981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3102-A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2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18 мм</a:t>
                      </a:r>
                      <a:r>
                        <a:rPr lang="en-US" sz="12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uk-UA" sz="12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* 10 м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uk-UA" sz="12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uk-UA" sz="12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8/96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2</a:t>
                      </a:r>
                      <a:r>
                        <a:rPr lang="uk-UA" sz="12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3,80</a:t>
                      </a:r>
                    </a:p>
                  </a:txBody>
                  <a:tcPr marL="171450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6274578"/>
                  </a:ext>
                </a:extLst>
              </a:tr>
            </a:tbl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611BE528-38CC-484B-9FCA-777A033DAA80}"/>
              </a:ext>
            </a:extLst>
          </p:cNvPr>
          <p:cNvSpPr txBox="1"/>
          <p:nvPr/>
        </p:nvSpPr>
        <p:spPr>
          <a:xfrm>
            <a:off x="5066206" y="1180094"/>
            <a:ext cx="6711680" cy="286232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indent="0">
              <a:lnSpc>
                <a:spcPct val="100000"/>
              </a:lnSpc>
              <a:spcAft>
                <a:spcPts val="800"/>
              </a:spcAft>
              <a:buFont typeface="Arial" panose="020B0604020202020204" pitchFamily="34" charset="0"/>
              <a:buNone/>
              <a:defRPr sz="1600" b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Двостороння клейка стрічка </a:t>
            </a:r>
            <a:r>
              <a:rPr lang="uk-UA" dirty="0" err="1"/>
              <a:t>Axent</a:t>
            </a:r>
            <a:r>
              <a:rPr lang="uk-UA" dirty="0"/>
              <a:t> </a:t>
            </a:r>
            <a:r>
              <a:rPr lang="uk-UA" b="0" dirty="0"/>
              <a:t>забезпечує швидке, зручне та надійне кріплення без зайвих зусиль. </a:t>
            </a:r>
          </a:p>
          <a:p>
            <a:r>
              <a:rPr lang="uk-UA" dirty="0"/>
              <a:t>Клейкий шар з обох сторін </a:t>
            </a:r>
            <a:r>
              <a:rPr lang="uk-UA" b="0" dirty="0"/>
              <a:t>дозволяє легко фіксувати різні матеріали, а спеціальна захисна плівка запобігає передчасному склеюванню та робить використання максимально комфортним. </a:t>
            </a:r>
          </a:p>
          <a:p>
            <a:r>
              <a:rPr lang="uk-UA" dirty="0"/>
              <a:t>Якісний клей </a:t>
            </a:r>
            <a:r>
              <a:rPr lang="uk-UA" b="0" dirty="0"/>
              <a:t>гарантує міцне та довготривале з’єднання. </a:t>
            </a:r>
          </a:p>
          <a:p>
            <a:r>
              <a:rPr lang="uk-UA" dirty="0"/>
              <a:t>Ідеально підходить </a:t>
            </a:r>
            <a:r>
              <a:rPr lang="uk-UA" b="0" dirty="0"/>
              <a:t>для офісу, творчих і художньо-оформлювальних робіт, а також для швидкого вирішення щоденних побутових завдань.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3B12805-BD77-47FF-BA12-7AE1207D1DF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25177" y="3260123"/>
            <a:ext cx="3280719" cy="3280719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FB1C2EC-0096-481C-B07B-1B334E5941D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8841" r="16497"/>
          <a:stretch/>
        </p:blipFill>
        <p:spPr>
          <a:xfrm>
            <a:off x="282308" y="881447"/>
            <a:ext cx="2263857" cy="3501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4840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1353FB4-6B3D-4305-BFCD-FD1647BD15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5492" y="1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187788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11711</TotalTime>
  <Words>337</Words>
  <Application>Microsoft Office PowerPoint</Application>
  <PresentationFormat>Широкоэкранный</PresentationFormat>
  <Paragraphs>73</Paragraphs>
  <Slides>4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Century Gothic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Здор</dc:creator>
  <cp:lastModifiedBy>Zdor</cp:lastModifiedBy>
  <cp:revision>2398</cp:revision>
  <cp:lastPrinted>2024-09-02T11:27:54Z</cp:lastPrinted>
  <dcterms:created xsi:type="dcterms:W3CDTF">2019-03-13T13:21:03Z</dcterms:created>
  <dcterms:modified xsi:type="dcterms:W3CDTF">2025-12-19T09:01:09Z</dcterms:modified>
</cp:coreProperties>
</file>